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2.xml"/><Relationship Id="rId49" Type="http://schemas.openxmlformats.org/officeDocument/2006/relationships/presProps" Target="presProps.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6bbba7ab66dfadee#tid=68fb1bafdb44a8000985e7c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4b93fe20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deae9c7d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06ca31840?pid=b79a81f21&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动词进阶练</a:t>
            </a:r>
            <a:endParaRPr lang="en-US" altLang="zh-CN" sz="2200" dirty="0"/>
          </a:p>
        </p:txBody>
      </p:sp>
      <p:sp>
        <p:nvSpPr>
          <p:cNvPr id="3" name="QB_6_BD.22_1#045a2c657?vop=1&amp;pid=06ca31840&amp;color=0,0,0&amp;vtp=1&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1800" dirty="0"/>
          </a:p>
        </p:txBody>
      </p:sp>
      <p:sp>
        <p:nvSpPr>
          <p:cNvPr id="4" name="QB_6_AN.23_1#045a2c657.blank?vop=1&amp;pid=06ca31840&amp;color=0,0,0&amp;vpa=8&amp;vtp=1&amp;bbb=1"/>
          <p:cNvSpPr/>
          <p:nvPr/>
        </p:nvSpPr>
        <p:spPr>
          <a:xfrm>
            <a:off x="6212935" y="1367790"/>
            <a:ext cx="1030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respected</a:t>
            </a:r>
            <a:endParaRPr lang="en-US" altLang="zh-CN" dirty="0"/>
          </a:p>
        </p:txBody>
      </p:sp>
      <p:sp>
        <p:nvSpPr>
          <p:cNvPr id="5" name="QB_6_AS.24_1#045a2c657?vop=1&amp;pid=06ca31840&amp;color=0,0,0&amp;vtp=1&amp;bbb=1&amp;hb=1"/>
          <p:cNvSpPr/>
          <p:nvPr/>
        </p:nvSpPr>
        <p:spPr>
          <a:xfrm>
            <a:off x="832104" y="18338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句意为：众所周知，他的行为使他受到所有学生的尊敬。设空处作宾补，和宾语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him之间为逻辑上的被动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，应用过去分词形式。故填respected。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22d2b2823?vop=1&amp;pid=06ca31840&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endParaRPr lang="en-US" altLang="zh-CN" sz="1800" dirty="0"/>
          </a:p>
        </p:txBody>
      </p:sp>
      <p:sp>
        <p:nvSpPr>
          <p:cNvPr id="3" name="QB_6_AN.26_1#22d2b2823.blank?vop=1&amp;pid=06ca31840&amp;color=0,0,0&amp;vpa=9&amp;vtp=1&amp;bbb=1"/>
          <p:cNvSpPr/>
          <p:nvPr/>
        </p:nvSpPr>
        <p:spPr>
          <a:xfrm>
            <a:off x="4101560" y="1024382"/>
            <a:ext cx="1296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encouraging</a:t>
            </a:r>
            <a:endParaRPr lang="en-US" altLang="zh-CN" dirty="0"/>
          </a:p>
        </p:txBody>
      </p:sp>
      <p:sp>
        <p:nvSpPr>
          <p:cNvPr id="4" name="QB_6_AS.27_1#22d2b2823?vop=1&amp;pid=06ca31840&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句意为：有希望的未来比以往任何时候都更加鼓舞人心。分析句子结构可知，设空处位于系动词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is之后作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，且其前有more修饰，应用-ing形式的形容词encouraging，表示“令人鼓舞的”。故填encouraging。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629c874da?vop=1&amp;pid=06ca31840&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volleyball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endParaRPr lang="en-US" altLang="zh-CN" dirty="0"/>
          </a:p>
        </p:txBody>
      </p:sp>
      <p:sp>
        <p:nvSpPr>
          <p:cNvPr id="3" name="QB_6_AN.29_1#629c874da.blank?vop=1&amp;pid=06ca31840&amp;color=0,0,0&amp;vpa=10&amp;vtp=1&amp;bbb=1"/>
          <p:cNvSpPr/>
          <p:nvPr/>
        </p:nvSpPr>
        <p:spPr>
          <a:xfrm>
            <a:off x="5549360" y="1035812"/>
            <a:ext cx="1296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representing</a:t>
            </a:r>
            <a:endParaRPr lang="en-US" altLang="zh-CN" dirty="0"/>
          </a:p>
        </p:txBody>
      </p:sp>
      <p:sp>
        <p:nvSpPr>
          <p:cNvPr id="4" name="QB_6_AS.30_1#629c874da?vop=1&amp;pid=06ca31840&amp;color=0,0,0&amp;vtp=1&amp;bbb=1&amp;hb=1"/>
          <p:cNvSpPr/>
          <p:nvPr/>
        </p:nvSpPr>
        <p:spPr>
          <a:xfrm>
            <a:off x="832104" y="1908175"/>
            <a:ext cx="10533888" cy="41230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句意为：在与代表不同国家的不同球队进行了多次比赛后，这支排球队的成员依旧精力充沛</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构可知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，句中已有谓语动词are，represent在此处应用非谓语，represent与teams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之间为逻辑上的主动关系，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因此应用其现在分词形式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。故填representing。</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招</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法一点通</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判断动词-ing形式作定语的方法：</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看逻辑关系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主动</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ing</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形式作定语时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与被修饰词之间是逻辑上的主动关系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狗主动</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叫</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表主动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辨动作状态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进行</a:t>
            </a:r>
            <a:endParaRPr lang="en-US" altLang="zh-CN" sz="1800" dirty="0"/>
          </a:p>
          <a:p>
            <a:pPr>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若</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隐含</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正在进行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的动作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problem（discussing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正在讨论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修饰</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additive="base">
                                        <p:cTn id="4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
                                            <p:txEl>
                                              <p:pRg st="8" end="8"/>
                                            </p:txEl>
                                          </p:spTgt>
                                        </p:tgtEl>
                                        <p:attrNameLst>
                                          <p:attrName>style.visibility</p:attrName>
                                        </p:attrNameLst>
                                      </p:cBhvr>
                                      <p:to>
                                        <p:strVal val="visible"/>
                                      </p:to>
                                    </p:set>
                                    <p:anim calcmode="lin" valueType="num">
                                      <p:cBhvr additive="base">
                                        <p:cTn id="5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8" end="8"/>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
                                            <p:txEl>
                                              <p:pRg st="9" end="9"/>
                                            </p:txEl>
                                          </p:spTgt>
                                        </p:tgtEl>
                                        <p:attrNameLst>
                                          <p:attrName>style.visibility</p:attrName>
                                        </p:attrNameLst>
                                      </p:cBhvr>
                                      <p:to>
                                        <p:strVal val="visible"/>
                                      </p:to>
                                    </p:set>
                                    <p:anim calcmode="lin" valueType="num">
                                      <p:cBhvr additive="base">
                                        <p:cTn id="57"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0e8602416?vop=1&amp;pid=06ca31840&amp;color=0,0,0&amp;vtp=1&amp;bt=1&amp;bbb=1&amp;hb=1"/>
          <p:cNvSpPr/>
          <p:nvPr/>
        </p:nvSpPr>
        <p:spPr>
          <a:xfrm>
            <a:off x="832104" y="1078993"/>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cheer.</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读后续写·人与社会）</a:t>
            </a:r>
            <a:endParaRPr lang="en-US" altLang="zh-CN" dirty="0"/>
          </a:p>
        </p:txBody>
      </p:sp>
      <p:sp>
        <p:nvSpPr>
          <p:cNvPr id="3" name="QB_6_AN.32_1#0e8602416.blank?vop=1&amp;pid=06ca31840&amp;color=0,0,0&amp;vpa=11&amp;vtp=1&amp;bbb=1"/>
          <p:cNvSpPr/>
          <p:nvPr/>
        </p:nvSpPr>
        <p:spPr>
          <a:xfrm>
            <a:off x="7759160" y="1035813"/>
            <a:ext cx="8397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clap</a:t>
            </a:r>
            <a:endParaRPr lang="en-US" altLang="zh-CN" dirty="0"/>
          </a:p>
        </p:txBody>
      </p:sp>
      <p:sp>
        <p:nvSpPr>
          <p:cNvPr id="4" name="QB_6_AS.33_1#0e8602416?vop=1&amp;pid=06ca31840&amp;color=0,0,0&amp;vtp=1&amp;bbb=1&amp;hb=1"/>
          <p:cNvSpPr/>
          <p:nvPr/>
        </p:nvSpPr>
        <p:spPr>
          <a:xfrm>
            <a:off x="832104" y="190519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句意为：他们的表演是如此令人印象深刻，以至于观众都站起来鼓掌欢呼。分析句子结构可知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动词不定式作状语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，表示目的。故填to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clap。</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f2929b5f4?pid=b79a81f21&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盲填大挑战</a:t>
            </a:r>
            <a:endParaRPr lang="en-US" altLang="zh-CN" sz="2200" dirty="0"/>
          </a:p>
        </p:txBody>
      </p:sp>
      <p:sp>
        <p:nvSpPr>
          <p:cNvPr id="3" name="QB_6_BD.34_1#9f1a229af?vop=1&amp;pid=f2929b5f4&amp;color=0,0,0&amp;vtp=1&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sunset.</a:t>
            </a:r>
            <a:endParaRPr lang="en-US" altLang="zh-CN" sz="1800" dirty="0"/>
          </a:p>
        </p:txBody>
      </p:sp>
      <p:sp>
        <p:nvSpPr>
          <p:cNvPr id="4" name="QB_6_AN.35_1#9f1a229af.blank?vop=1&amp;pid=f2929b5f4&amp;color=0,0,0&amp;vpa=12&amp;vtp=1&amp;bbb=1"/>
          <p:cNvSpPr/>
          <p:nvPr/>
        </p:nvSpPr>
        <p:spPr>
          <a:xfrm>
            <a:off x="3672935" y="1380490"/>
            <a:ext cx="429260"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off</a:t>
            </a:r>
            <a:endParaRPr lang="en-US" altLang="zh-CN" dirty="0"/>
          </a:p>
        </p:txBody>
      </p:sp>
      <p:sp>
        <p:nvSpPr>
          <p:cNvPr id="5" name="QB_6_AS.36_1#9f1a229af?vop=1&amp;pid=f2929b5f4&amp;color=0,0,0&amp;vtp=1&amp;bbb=1&amp;hb=1"/>
          <p:cNvSpPr/>
          <p:nvPr/>
        </p:nvSpPr>
        <p:spPr>
          <a:xfrm>
            <a:off x="832104" y="18338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句意为：他无法将目光从美丽的日落上移开。固定短语can't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“无法将目光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移开”。故填off。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5f72c00f5?vop=1&amp;pid=f2929b5f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brief,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failures.</a:t>
            </a:r>
            <a:endParaRPr lang="en-US" altLang="zh-CN" sz="1800" dirty="0"/>
          </a:p>
        </p:txBody>
      </p:sp>
      <p:sp>
        <p:nvSpPr>
          <p:cNvPr id="3" name="QB_6_AN.38_1#5f72c00f5.blank?vop=1&amp;pid=f2929b5f4&amp;color=0,0,0&amp;vpa=13&amp;vtp=1&amp;bbb=1"/>
          <p:cNvSpPr/>
          <p:nvPr/>
        </p:nvSpPr>
        <p:spPr>
          <a:xfrm>
            <a:off x="4499451" y="1037082"/>
            <a:ext cx="344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4" name="QB_6_AS.39_1#5f72c00f5?vop=1&amp;pid=f2929b5f4&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句意为：他的成功说来话长。但简而言之，他在经历多次失败后成功了。固定搭配in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brief意为“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简而言之”，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符合题意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。故填in。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568464b66?vop=1&amp;pid=f2929b5f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alarms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cigarettes,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fireplaces.</a:t>
            </a:r>
            <a:endParaRPr lang="en-US" altLang="zh-CN" sz="1800" dirty="0"/>
          </a:p>
        </p:txBody>
      </p:sp>
      <p:sp>
        <p:nvSpPr>
          <p:cNvPr id="3" name="QB_6_AN.41_1#568464b66.blank?vop=1&amp;pid=f2929b5f4&amp;color=0,0,0&amp;vpa=14&amp;vtp=1&amp;bbb=1"/>
          <p:cNvSpPr/>
          <p:nvPr/>
        </p:nvSpPr>
        <p:spPr>
          <a:xfrm>
            <a:off x="3657060" y="1037082"/>
            <a:ext cx="429260"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off</a:t>
            </a:r>
            <a:endParaRPr lang="en-US" altLang="zh-CN" dirty="0"/>
          </a:p>
        </p:txBody>
      </p:sp>
      <p:sp>
        <p:nvSpPr>
          <p:cNvPr id="4" name="QB_6_AS.42_1#568464b66?vop=1&amp;pid=f2929b5f4&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句意为：烟雾报警器可以由香烟、烹饪和壁炉产生的烟雾触发。根据句意可知，此处表示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“触响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警报系统）”，应用固定短语set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off。故填off。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54ae95d0e?vop=1&amp;pid=f2929b5f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ingredients,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weight.</a:t>
            </a:r>
            <a:endParaRPr lang="en-US" altLang="zh-CN" sz="1800" dirty="0"/>
          </a:p>
        </p:txBody>
      </p:sp>
      <p:sp>
        <p:nvSpPr>
          <p:cNvPr id="3" name="QB_6_AN.44_1#54ae95d0e.blank?vop=1&amp;pid=f2929b5f4&amp;color=0,0,0&amp;vpa=15&amp;vtp=1&amp;bbb=1"/>
          <p:cNvSpPr/>
          <p:nvPr/>
        </p:nvSpPr>
        <p:spPr>
          <a:xfrm>
            <a:off x="9096215" y="1024382"/>
            <a:ext cx="395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by</a:t>
            </a:r>
            <a:endParaRPr lang="en-US" altLang="zh-CN" dirty="0"/>
          </a:p>
        </p:txBody>
      </p:sp>
      <p:sp>
        <p:nvSpPr>
          <p:cNvPr id="4" name="QB_6_AS.45_1#54ae95d0e?vop=1&amp;pid=f2929b5f4&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句意为：其他所有成分，包括水，必须根据其重量降序排列。固定短语by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weight意为“按重量计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fe6ae793?pid=4b93fe204&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46_1#64d85c4c2?vop=1&amp;pid=0fe6ae793&amp;color=0,0,0&amp;vtp=1&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坦白说，她的家庭氛围是我一直梦寐以求的。（frank）</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1800" dirty="0"/>
          </a:p>
        </p:txBody>
      </p:sp>
      <p:sp>
        <p:nvSpPr>
          <p:cNvPr id="4" name="QB_5_AN.47_1#64d85c4c2.blank?vop=1&amp;pid=0fe6ae793&amp;color=0,0,0&amp;vpa=16&amp;vtp=1&amp;bbb=1"/>
          <p:cNvSpPr/>
          <p:nvPr/>
        </p:nvSpPr>
        <p:spPr>
          <a:xfrm>
            <a:off x="837660" y="1790065"/>
            <a:ext cx="404749"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5" name="QB_5_AN.48_1#64d85c4c2.blank?vop=1&amp;pid=0fe6ae793&amp;color=0,0,0&amp;vpa=17&amp;vtp=1&amp;bbb=1"/>
          <p:cNvSpPr/>
          <p:nvPr/>
        </p:nvSpPr>
        <p:spPr>
          <a:xfrm>
            <a:off x="1421860" y="1790065"/>
            <a:ext cx="382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a:t>
            </a:r>
            <a:endParaRPr lang="en-US" altLang="zh-CN" dirty="0"/>
          </a:p>
        </p:txBody>
      </p:sp>
      <p:sp>
        <p:nvSpPr>
          <p:cNvPr id="6" name="QB_5_AN.49_1#64d85c4c2.blank?vop=1&amp;pid=0fe6ae793&amp;color=0,0,0&amp;vpa=18&amp;vtp=1&amp;bbb=1"/>
          <p:cNvSpPr/>
          <p:nvPr/>
        </p:nvSpPr>
        <p:spPr>
          <a:xfrm>
            <a:off x="1967960" y="1790065"/>
            <a:ext cx="649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frank</a:t>
            </a:r>
            <a:endParaRPr lang="en-US" altLang="zh-CN" dirty="0"/>
          </a:p>
        </p:txBody>
      </p:sp>
      <p:sp>
        <p:nvSpPr>
          <p:cNvPr id="7" name="QB_5_AN.50_1#64d85c4c2.blank?vop=1&amp;pid=0fe6ae793&amp;color=0,0,0&amp;vpa=19&amp;vtp=1&amp;bbb=1"/>
          <p:cNvSpPr/>
          <p:nvPr/>
        </p:nvSpPr>
        <p:spPr>
          <a:xfrm>
            <a:off x="2812510" y="1790065"/>
            <a:ext cx="446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8" name="QB_5_AN.51_1#64d85c4c2.blank?vop=1&amp;pid=0fe6ae793&amp;color=0,0,0&amp;vpa=20&amp;vtp=1&amp;bbb=1"/>
          <p:cNvSpPr/>
          <p:nvPr/>
        </p:nvSpPr>
        <p:spPr>
          <a:xfrm>
            <a:off x="3396710" y="1777365"/>
            <a:ext cx="1220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atmosphere</a:t>
            </a:r>
            <a:endParaRPr lang="en-US" altLang="zh-CN" dirty="0"/>
          </a:p>
        </p:txBody>
      </p:sp>
      <p:sp>
        <p:nvSpPr>
          <p:cNvPr id="9" name="QB_5_AN.52_1#64d85c4c2.blank?vop=1&amp;pid=0fe6ae793&amp;color=0,0,0&amp;vpa=21&amp;vtp=1&amp;bbb=1"/>
          <p:cNvSpPr/>
          <p:nvPr/>
        </p:nvSpPr>
        <p:spPr>
          <a:xfrm>
            <a:off x="4742910" y="1790065"/>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3_1#aad6d419f?vop=1&amp;pid=0fe6ae793&amp;color=0,0,0&amp;vtp=1&amp;bt=1&amp;bbb=1&amp;h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我想利用这个活动去开阔视野和丰富我的校园生活。（fancy）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horizons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enrich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campus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dirty="0"/>
          </a:p>
        </p:txBody>
      </p:sp>
      <p:sp>
        <p:nvSpPr>
          <p:cNvPr id="3" name="QB_5_AN.54_1#aad6d419f.blank?vop=1&amp;pid=0fe6ae793&amp;color=0,0,0&amp;vpa=22&amp;vtp=1&amp;bbb=1"/>
          <p:cNvSpPr/>
          <p:nvPr/>
        </p:nvSpPr>
        <p:spPr>
          <a:xfrm>
            <a:off x="1002760" y="1455920"/>
            <a:ext cx="674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fancy</a:t>
            </a:r>
            <a:endParaRPr lang="en-US" altLang="zh-CN" dirty="0"/>
          </a:p>
        </p:txBody>
      </p:sp>
      <p:sp>
        <p:nvSpPr>
          <p:cNvPr id="4" name="QB_5_AN.55_1#aad6d419f.blank?vop=1&amp;pid=0fe6ae793&amp;color=0,0,0&amp;vpa=23&amp;vtp=1&amp;bbb=1"/>
          <p:cNvSpPr/>
          <p:nvPr/>
        </p:nvSpPr>
        <p:spPr>
          <a:xfrm>
            <a:off x="1802860" y="1455920"/>
            <a:ext cx="1487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taking/making</a:t>
            </a:r>
            <a:endParaRPr lang="en-US" altLang="zh-CN" dirty="0"/>
          </a:p>
        </p:txBody>
      </p:sp>
      <p:sp>
        <p:nvSpPr>
          <p:cNvPr id="5" name="QB_5_AN.56_1#aad6d419f.blank?vop=1&amp;pid=0fe6ae793&amp;color=0,0,0&amp;vpa=24&amp;vtp=1&amp;bbb=1"/>
          <p:cNvSpPr/>
          <p:nvPr/>
        </p:nvSpPr>
        <p:spPr>
          <a:xfrm>
            <a:off x="3415760" y="1455920"/>
            <a:ext cx="1462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advantage/use</a:t>
            </a:r>
            <a:endParaRPr lang="en-US" altLang="zh-CN" dirty="0"/>
          </a:p>
        </p:txBody>
      </p:sp>
      <p:sp>
        <p:nvSpPr>
          <p:cNvPr id="6" name="QB_5_AN.57_1#aad6d419f.blank?vop=1&amp;pid=0fe6ae793&amp;color=0,0,0&amp;vpa=25&amp;vtp=1&amp;bbb=1"/>
          <p:cNvSpPr/>
          <p:nvPr/>
        </p:nvSpPr>
        <p:spPr>
          <a:xfrm>
            <a:off x="4990560" y="1468620"/>
            <a:ext cx="357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5db859e12.fixed?pid=7173c9fae&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7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Period</a:t>
            </a:r>
            <a:r>
              <a:rPr lang="en-US" altLang="zh-CN" sz="54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5400" dirty="0"/>
          </a:p>
        </p:txBody>
      </p:sp>
      <p:sp>
        <p:nvSpPr>
          <p:cNvPr id="3" name="C_2_BD#5db859e12.fixed?pid=7173c9fae&amp;color=255,255,255&amp;vtp=1&amp;bbb=1&amp;hb=1"/>
          <p:cNvSpPr/>
          <p:nvPr/>
        </p:nvSpPr>
        <p:spPr>
          <a:xfrm>
            <a:off x="2386584" y="2519172"/>
            <a:ext cx="7223760" cy="2011680"/>
          </a:xfrm>
          <a:prstGeom prst="rect">
            <a:avLst/>
          </a:prstGeom>
          <a:noFill/>
        </p:spPr>
        <p:txBody>
          <a:bodyPr wrap="none" lIns="0" tIns="0" rIns="0" bIns="0" rtlCol="0" anchor="ctr"/>
          <a:lstStyle/>
          <a:p>
            <a:pPr algn="ctr">
              <a:lnSpc>
                <a:spcPts val="53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Useful</a:t>
            </a:r>
            <a:r>
              <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300"/>
              </a:lnSpc>
            </a:pP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Structures</a:t>
            </a: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for</a:t>
            </a:r>
            <a:r>
              <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400"/>
              </a:lnSpc>
            </a:pP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Writing</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8_1#c35ec3937?vop=1&amp;pid=0fe6ae793&amp;color=0,0,0&amp;vtp=1&amp;bt=1&amp;bbb=1&amp;hb=1"/>
          <p:cNvSpPr/>
          <p:nvPr/>
        </p:nvSpPr>
        <p:spPr>
          <a:xfrm>
            <a:off x="832104" y="108000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一切准备就绪后，救援队出发去山上寻找失踪的乘客。（set相关短语）</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rescue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passenger</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5_AN.59_1#c35ec3937.blank?vop=1&amp;pid=0fe6ae793&amp;color=0,0,0&amp;vpa=26&amp;vtp=1&amp;bbb=1"/>
          <p:cNvSpPr/>
          <p:nvPr/>
        </p:nvSpPr>
        <p:spPr>
          <a:xfrm>
            <a:off x="5076666" y="1468620"/>
            <a:ext cx="420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set</a:t>
            </a:r>
            <a:endParaRPr lang="en-US" altLang="zh-CN" dirty="0"/>
          </a:p>
        </p:txBody>
      </p:sp>
      <p:sp>
        <p:nvSpPr>
          <p:cNvPr id="4" name="QB_5_AN.60_1#c35ec3937.blank?vop=1&amp;pid=0fe6ae793&amp;color=0,0,0&amp;vpa=27&amp;vtp=1&amp;bbb=1"/>
          <p:cNvSpPr/>
          <p:nvPr/>
        </p:nvSpPr>
        <p:spPr>
          <a:xfrm>
            <a:off x="5648166" y="1468620"/>
            <a:ext cx="784860"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off/out</a:t>
            </a:r>
            <a:endParaRPr lang="en-US" altLang="zh-CN" dirty="0"/>
          </a:p>
        </p:txBody>
      </p:sp>
      <p:sp>
        <p:nvSpPr>
          <p:cNvPr id="5" name="QB_5_AN.61_1#c35ec3937.blank?vop=1&amp;pid=0fe6ae793&amp;color=0,0,0&amp;vpa=28&amp;vtp=1&amp;bbb=1"/>
          <p:cNvSpPr/>
          <p:nvPr/>
        </p:nvSpPr>
        <p:spPr>
          <a:xfrm>
            <a:off x="6562565" y="1468620"/>
            <a:ext cx="433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2_1#79b5aa208?vop=1&amp;pid=0fe6ae793&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这项任务很难完成，因为它会花费大量的资金和人力成本。</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costs.</a:t>
            </a:r>
            <a:endParaRPr lang="en-US" altLang="zh-CN" sz="1800" dirty="0"/>
          </a:p>
        </p:txBody>
      </p:sp>
      <p:sp>
        <p:nvSpPr>
          <p:cNvPr id="3" name="QB_5_AN.63_1#79b5aa208.blank?vop=1&amp;pid=0fe6ae793&amp;color=0,0,0&amp;vpa=29&amp;vtp=1&amp;bbb=1"/>
          <p:cNvSpPr/>
          <p:nvPr/>
        </p:nvSpPr>
        <p:spPr>
          <a:xfrm>
            <a:off x="1777460" y="1447665"/>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endParaRPr lang="en-US" altLang="zh-CN" dirty="0"/>
          </a:p>
        </p:txBody>
      </p:sp>
      <p:sp>
        <p:nvSpPr>
          <p:cNvPr id="4" name="QB_5_AN.64_1#79b5aa208.blank?vop=1&amp;pid=0fe6ae793&amp;color=0,0,0&amp;vpa=30&amp;vtp=1&amp;bbb=1"/>
          <p:cNvSpPr/>
          <p:nvPr/>
        </p:nvSpPr>
        <p:spPr>
          <a:xfrm>
            <a:off x="2221960" y="1447665"/>
            <a:ext cx="1369060"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difficult/hard</a:t>
            </a:r>
            <a:endParaRPr lang="en-US" altLang="zh-CN" dirty="0"/>
          </a:p>
        </p:txBody>
      </p:sp>
      <p:sp>
        <p:nvSpPr>
          <p:cNvPr id="5" name="QB_5_AN.65_1#79b5aa208.blank?vop=1&amp;pid=0fe6ae793&amp;color=0,0,0&amp;vpa=31&amp;vtp=1&amp;bbb=1"/>
          <p:cNvSpPr/>
          <p:nvPr/>
        </p:nvSpPr>
        <p:spPr>
          <a:xfrm>
            <a:off x="3707860" y="1447665"/>
            <a:ext cx="344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6" name="QB_5_AN.66_1#79b5aa208.blank?vop=1&amp;pid=0fe6ae793&amp;color=0,0,0&amp;vpa=32&amp;vtp=1&amp;bbb=1"/>
          <p:cNvSpPr/>
          <p:nvPr/>
        </p:nvSpPr>
        <p:spPr>
          <a:xfrm>
            <a:off x="4165060" y="1434965"/>
            <a:ext cx="158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finish/complete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7_1#39eefec17?vop=1&amp;pid=0fe6ae793&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孩子们一听到这个消息，就高兴地跳了起来。（moment）</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endParaRPr lang="en-US" altLang="zh-CN" sz="1800" dirty="0"/>
          </a:p>
        </p:txBody>
      </p:sp>
      <p:sp>
        <p:nvSpPr>
          <p:cNvPr id="3" name="QB_5_AN.68_1#39eefec17.blank?vop=1&amp;pid=0fe6ae793&amp;color=0,0,0&amp;vpa=33&amp;vtp=1&amp;bbb=1"/>
          <p:cNvSpPr/>
          <p:nvPr/>
        </p:nvSpPr>
        <p:spPr>
          <a:xfrm>
            <a:off x="837660" y="1447665"/>
            <a:ext cx="522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4" name="QB_5_AN.69_1#39eefec17.blank?vop=1&amp;pid=0fe6ae793&amp;color=0,0,0&amp;vpa=34&amp;vtp=1&amp;bbb=1"/>
          <p:cNvSpPr/>
          <p:nvPr/>
        </p:nvSpPr>
        <p:spPr>
          <a:xfrm>
            <a:off x="1498060" y="1447665"/>
            <a:ext cx="915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moment</a:t>
            </a:r>
            <a:endParaRPr lang="en-US" altLang="zh-CN" dirty="0"/>
          </a:p>
        </p:txBody>
      </p:sp>
      <p:sp>
        <p:nvSpPr>
          <p:cNvPr id="5" name="QB_5_AN.70_1#39eefec17.blank?vop=1&amp;pid=0fe6ae793&amp;color=0,0,0&amp;vpa=35&amp;vtp=1&amp;bbb=1"/>
          <p:cNvSpPr/>
          <p:nvPr/>
        </p:nvSpPr>
        <p:spPr>
          <a:xfrm>
            <a:off x="2526760" y="1447665"/>
            <a:ext cx="446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6" name="QB_5_AN.71_1#39eefec17.blank?vop=1&amp;pid=0fe6ae793&amp;color=0,0,0&amp;vpa=36&amp;vtp=1&amp;bbb=1"/>
          <p:cNvSpPr/>
          <p:nvPr/>
        </p:nvSpPr>
        <p:spPr>
          <a:xfrm>
            <a:off x="3098260" y="1447665"/>
            <a:ext cx="1360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children/kids</a:t>
            </a:r>
            <a:endParaRPr lang="en-US" altLang="zh-CN" dirty="0"/>
          </a:p>
        </p:txBody>
      </p:sp>
      <p:sp>
        <p:nvSpPr>
          <p:cNvPr id="7" name="QB_5_AN.72_1#39eefec17.blank?vop=1&amp;pid=0fe6ae793&amp;color=0,0,0&amp;vpa=37&amp;vtp=1&amp;bbb=1"/>
          <p:cNvSpPr/>
          <p:nvPr/>
        </p:nvSpPr>
        <p:spPr>
          <a:xfrm>
            <a:off x="4584160" y="1447665"/>
            <a:ext cx="674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heard</a:t>
            </a:r>
            <a:endParaRPr lang="en-US" altLang="zh-CN" dirty="0"/>
          </a:p>
        </p:txBody>
      </p:sp>
      <p:sp>
        <p:nvSpPr>
          <p:cNvPr id="8" name="QB_5_AN.73_1#39eefec17.blank?vop=1&amp;pid=0fe6ae793&amp;color=0,0,0&amp;vpa=38&amp;vtp=1&amp;bbb=1"/>
          <p:cNvSpPr/>
          <p:nvPr/>
        </p:nvSpPr>
        <p:spPr>
          <a:xfrm>
            <a:off x="5384260" y="1447665"/>
            <a:ext cx="446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9" name="QB_5_AN.74_1#39eefec17.blank?vop=1&amp;pid=0fe6ae793&amp;color=0,0,0&amp;vpa=39&amp;vtp=1&amp;bbb=1"/>
          <p:cNvSpPr/>
          <p:nvPr/>
        </p:nvSpPr>
        <p:spPr>
          <a:xfrm>
            <a:off x="5981160" y="1447665"/>
            <a:ext cx="636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news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bg/>
                                          </p:spTgt>
                                        </p:tgtEl>
                                        <p:attrNameLst>
                                          <p:attrName>style.visibility</p:attrName>
                                        </p:attrNameLst>
                                      </p:cBhvr>
                                      <p:to>
                                        <p:strVal val="visible"/>
                                      </p:to>
                                    </p:set>
                                    <p:anim calcmode="lin" valueType="num">
                                      <p:cBhvr additive="base">
                                        <p:cTn id="5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8">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 calcmode="lin" valueType="num">
                                      <p:cBhvr additive="base">
                                        <p:cTn id="6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94720b53?pid=4b93fe204&amp;color=0,160,175&amp;vtp=1&amp;bt=1&amp;bbb=1"/>
          <p:cNvSpPr/>
          <p:nvPr/>
        </p:nvSpPr>
        <p:spPr>
          <a:xfrm>
            <a:off x="832104" y="99847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5_BD.75_1#ab1281796?vop=1&amp;pid=394720b53&amp;color=0,0,0&amp;vtp=1&amp;bbb=1&amp;hb=1"/>
          <p:cNvSpPr/>
          <p:nvPr/>
        </p:nvSpPr>
        <p:spPr>
          <a:xfrm>
            <a:off x="832104" y="1240790"/>
            <a:ext cx="10533888" cy="45377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体裁：新闻报道 | 主题：龙舟比赛 | 词数：约228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广东中山市华侨中学</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段考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waterfront,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shade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refreshments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paddlers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（桨手）</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California,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Castaic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Giggling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cheerfully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shady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picnic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shore. “It's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cofounder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神）</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misfortune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dirty="0"/>
          </a:p>
        </p:txBody>
      </p:sp>
      <p:sp>
        <p:nvSpPr>
          <p:cNvPr id="4" name="QM_5_AN.76_1#ab1281796.blank?vop=1&amp;pid=394720b53&amp;color=0,0,0&amp;vpa=40&amp;vtp=1&amp;bbb=1"/>
          <p:cNvSpPr/>
          <p:nvPr/>
        </p:nvSpPr>
        <p:spPr>
          <a:xfrm>
            <a:off x="8273890" y="2476500"/>
            <a:ext cx="1055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providing</a:t>
            </a:r>
            <a:endParaRPr lang="en-US" altLang="zh-CN" dirty="0"/>
          </a:p>
        </p:txBody>
      </p:sp>
      <p:sp>
        <p:nvSpPr>
          <p:cNvPr id="5" name="QM_5_AN.77_1#ab1281796.blank?vop=1&amp;pid=394720b53&amp;color=0,0,0&amp;vpa=41&amp;vtp=1&amp;bbb=1"/>
          <p:cNvSpPr/>
          <p:nvPr/>
        </p:nvSpPr>
        <p:spPr>
          <a:xfrm>
            <a:off x="9082500" y="2908300"/>
            <a:ext cx="560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a:t>
            </a:r>
            <a:endParaRPr lang="en-US" altLang="zh-CN" dirty="0"/>
          </a:p>
        </p:txBody>
      </p:sp>
      <p:sp>
        <p:nvSpPr>
          <p:cNvPr id="6" name="QM_5_AN.78_1#ab1281796.blank?vop=1&amp;pid=394720b53&amp;color=0,0,0&amp;vpa=42&amp;vtp=1&amp;bbb=1"/>
          <p:cNvSpPr/>
          <p:nvPr/>
        </p:nvSpPr>
        <p:spPr>
          <a:xfrm>
            <a:off x="7368000" y="3746500"/>
            <a:ext cx="573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endParaRPr lang="en-US" altLang="zh-CN" dirty="0"/>
          </a:p>
        </p:txBody>
      </p:sp>
      <p:sp>
        <p:nvSpPr>
          <p:cNvPr id="7" name="QM_5_AN.79_1#ab1281796.blank?vop=1&amp;pid=394720b53&amp;color=0,0,0&amp;vpa=43&amp;vtp=1&amp;bbb=1"/>
          <p:cNvSpPr/>
          <p:nvPr/>
        </p:nvSpPr>
        <p:spPr>
          <a:xfrm>
            <a:off x="9019000" y="4991100"/>
            <a:ext cx="1055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originally</a:t>
            </a:r>
            <a:endParaRPr lang="en-US" altLang="zh-CN" dirty="0"/>
          </a:p>
        </p:txBody>
      </p:sp>
      <p:sp>
        <p:nvSpPr>
          <p:cNvPr id="8" name="QM_5_AN.80_1#ab1281796.blank?vop=1&amp;pid=394720b53&amp;color=0,0,0&amp;vpa=44&amp;vtp=1&amp;bbb=1"/>
          <p:cNvSpPr/>
          <p:nvPr/>
        </p:nvSpPr>
        <p:spPr>
          <a:xfrm>
            <a:off x="5160423" y="5821045"/>
            <a:ext cx="496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 calcmode="lin" valueType="num">
                                      <p:cBhvr additive="base">
                                        <p:cTn id="3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81_1#ab1281796?vop=1&amp;pid=394720b53&amp;color=0,0,0&amp;mp=1&amp;vtp=1&amp;bt=1&amp;bbb=1&amp;hb=1"/>
          <p:cNvSpPr/>
          <p:nvPr/>
        </p:nvSpPr>
        <p:spPr>
          <a:xfrm>
            <a:off x="832104" y="1078992"/>
            <a:ext cx="10533888" cy="32893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drummer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wooden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paddlers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rhythm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steersman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2018</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festival.“There's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said.“Paddlers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endParaRPr lang="en-US" altLang="zh-CN" sz="1800" dirty="0"/>
          </a:p>
          <a:p>
            <a:pPr>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Olympic</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#1.1.6</a:t>
            </a:r>
            <a:endParaRPr lang="en-US" altLang="zh-CN" dirty="0"/>
          </a:p>
        </p:txBody>
      </p:sp>
      <p:sp>
        <p:nvSpPr>
          <p:cNvPr id="3" name="QM_5_AN.82_1#ab1281796.blank?vop=1&amp;pid=394720b53&amp;color=0,0,0&amp;mp=1&amp;vpa=45&amp;vtp=1&amp;bbb=1"/>
          <p:cNvSpPr/>
          <p:nvPr/>
        </p:nvSpPr>
        <p:spPr>
          <a:xfrm>
            <a:off x="4012660" y="1048512"/>
            <a:ext cx="560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uses</a:t>
            </a:r>
            <a:endParaRPr lang="en-US" altLang="zh-CN" dirty="0"/>
          </a:p>
        </p:txBody>
      </p:sp>
      <p:sp>
        <p:nvSpPr>
          <p:cNvPr id="4" name="QM_5_AN.83_1#ab1281796.blank?vop=1&amp;pid=394720b53&amp;color=0,0,0&amp;mp=1&amp;vpa=46&amp;vtp=1&amp;bbb=1"/>
          <p:cNvSpPr/>
          <p:nvPr/>
        </p:nvSpPr>
        <p:spPr>
          <a:xfrm>
            <a:off x="4285710" y="1886712"/>
            <a:ext cx="966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involved</a:t>
            </a:r>
            <a:endParaRPr lang="en-US" altLang="zh-CN" dirty="0"/>
          </a:p>
        </p:txBody>
      </p:sp>
      <p:sp>
        <p:nvSpPr>
          <p:cNvPr id="5" name="QM_5_AN.84_1#ab1281796.blank?vop=1&amp;pid=394720b53&amp;color=0,0,0&amp;mp=1&amp;vpa=47&amp;vtp=1&amp;bbb=1"/>
          <p:cNvSpPr/>
          <p:nvPr/>
        </p:nvSpPr>
        <p:spPr>
          <a:xfrm>
            <a:off x="2285460" y="2305812"/>
            <a:ext cx="877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decided</a:t>
            </a:r>
            <a:endParaRPr lang="en-US" altLang="zh-CN" dirty="0"/>
          </a:p>
        </p:txBody>
      </p:sp>
      <p:sp>
        <p:nvSpPr>
          <p:cNvPr id="6" name="QM_5_AN.85_1#ab1281796.blank?vop=1&amp;pid=394720b53&amp;color=0,0,0&amp;mp=1&amp;vpa=48&amp;vtp=1&amp;bbb=1"/>
          <p:cNvSpPr/>
          <p:nvPr/>
        </p:nvSpPr>
        <p:spPr>
          <a:xfrm>
            <a:off x="4889722" y="3563112"/>
            <a:ext cx="1106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awareness</a:t>
            </a:r>
            <a:endParaRPr lang="en-US" altLang="zh-CN" dirty="0"/>
          </a:p>
        </p:txBody>
      </p:sp>
      <p:sp>
        <p:nvSpPr>
          <p:cNvPr id="7" name="QM_5_AN.86_1#ab1281796.blank?vop=1&amp;pid=394720b53&amp;color=0,0,0&amp;mp=1&amp;vpa=49&amp;vtp=1&amp;bbb=1"/>
          <p:cNvSpPr/>
          <p:nvPr/>
        </p:nvSpPr>
        <p:spPr>
          <a:xfrm>
            <a:off x="4149185" y="3970782"/>
            <a:ext cx="382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endParaRPr lang="en-US" altLang="zh-CN" dirty="0"/>
          </a:p>
        </p:txBody>
      </p:sp>
      <p:sp>
        <p:nvSpPr>
          <p:cNvPr id="8" name="QM_5_EX.87_1#ab1281796?vop=1&amp;pid=394720b53&amp;color=0,0,0&amp;vtp=1&amp;bbb=1"/>
          <p:cNvSpPr/>
          <p:nvPr/>
        </p:nvSpPr>
        <p:spPr>
          <a:xfrm>
            <a:off x="832104" y="4361180"/>
            <a:ext cx="10533888" cy="360680"/>
          </a:xfrm>
          <a:prstGeom prst="rect">
            <a:avLst/>
          </a:prstGeom>
          <a:noFill/>
        </p:spPr>
        <p:txBody>
          <a:bodyPr wrap="none" lIns="0" tIns="0" rIns="0" bIns="0" rtlCol="0" anchor="t"/>
          <a:lstStyle/>
          <a:p>
            <a:pPr algn="l">
              <a:lnSpc>
                <a:spcPts val="3200"/>
              </a:lnSpc>
            </a:pPr>
            <a:r>
              <a:rPr lang="en-US" altLang="zh-CN" sz="1800" b="1"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spc="-1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本文是一篇新闻报道</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文章介绍了中国传统的龙舟比赛在美国加利福尼亚的卡斯泰克湖举行的盛况</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spc="-1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bg/>
                                          </p:spTgt>
                                        </p:tgtEl>
                                        <p:attrNameLst>
                                          <p:attrName>style.visibility</p:attrName>
                                        </p:attrNameLst>
                                      </p:cBhvr>
                                      <p:to>
                                        <p:strVal val="visible"/>
                                      </p:to>
                                    </p:set>
                                    <p:anim calcmode="lin" valueType="num">
                                      <p:cBhvr additive="base">
                                        <p:cTn id="5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8">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 calcmode="lin" valueType="num">
                                      <p:cBhvr additive="base">
                                        <p:cTn id="6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8_1#49bbc2bca?vop=1&amp;pid=ab1281796&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89_1#49bbc2bca.blank?vop=1&amp;pid=ab1281796&amp;color=0,0,0&amp;vpa=50&amp;vtp=1&amp;bbb=1"/>
          <p:cNvSpPr/>
          <p:nvPr/>
        </p:nvSpPr>
        <p:spPr>
          <a:xfrm>
            <a:off x="1078960" y="1019683"/>
            <a:ext cx="10556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providing</a:t>
            </a:r>
            <a:endParaRPr lang="en-US" altLang="zh-CN" dirty="0"/>
          </a:p>
        </p:txBody>
      </p:sp>
      <p:sp>
        <p:nvSpPr>
          <p:cNvPr id="4" name="QB_6_AS.90_1#49bbc2bca?vop=1&amp;pid=ab1281796&amp;color=0,0,0&amp;vtp=1&amp;bbb=1&amp;hb=1"/>
          <p:cNvSpPr/>
          <p:nvPr/>
        </p:nvSpPr>
        <p:spPr>
          <a:xfrm>
            <a:off x="832104" y="1468755"/>
            <a:ext cx="10533888" cy="11226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句意为：闪亮的白色帐篷排列在滨水区，为来自加利福尼亚各地的龙舟桨手提供阴凉处和茶点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。他们齐聚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在卡斯泰克湖湖边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，共赴一场欢乐的比赛。分析句子结构可知，设空处应用非谓语动词。provide和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tents之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间为逻辑上的主动关系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，应用现在分词形式作状语。</a:t>
            </a:r>
            <a:endParaRPr lang="en-US" altLang="zh-CN" dirty="0"/>
          </a:p>
        </p:txBody>
      </p:sp>
      <p:sp>
        <p:nvSpPr>
          <p:cNvPr id="5" name="QB_6_BD.91_1#936dc2b55?vop=1&amp;pid=ab1281796&amp;color=0,0,0&amp;vtp=1&amp;bbb=1"/>
          <p:cNvSpPr/>
          <p:nvPr/>
        </p:nvSpPr>
        <p:spPr>
          <a:xfrm>
            <a:off x="832104" y="2634424"/>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6" name="QB_6_AN.92_1#936dc2b55.blank?vop=1&amp;pid=ab1281796&amp;color=0,0,0&amp;vpa=51&amp;vtp=1&amp;bbb=1"/>
          <p:cNvSpPr/>
          <p:nvPr/>
        </p:nvSpPr>
        <p:spPr>
          <a:xfrm>
            <a:off x="1040860" y="2587815"/>
            <a:ext cx="5603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a:t>
            </a:r>
            <a:endParaRPr lang="en-US" altLang="zh-CN" dirty="0"/>
          </a:p>
        </p:txBody>
      </p:sp>
      <p:sp>
        <p:nvSpPr>
          <p:cNvPr id="7" name="QB_6_AS.93_1#936dc2b55?vop=1&amp;pid=ab1281796&amp;color=0,0,0&amp;vtp=1&amp;bbb=1&amp;hb=1"/>
          <p:cNvSpPr/>
          <p:nvPr/>
        </p:nvSpPr>
        <p:spPr>
          <a:xfrm>
            <a:off x="832104" y="3019806"/>
            <a:ext cx="10533888" cy="728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句意见上一题解析。设空处引导非限制性定语从句，先行词为paddlers，指人，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关系词在从句中作主语，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应用关系代词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endParaRPr lang="en-US" altLang="zh-CN" dirty="0"/>
          </a:p>
        </p:txBody>
      </p:sp>
      <p:sp>
        <p:nvSpPr>
          <p:cNvPr id="8" name="QB_6_BD.94_1#247508198?vop=1&amp;pid=ab1281796&amp;color=0,0,0&amp;vtp=1&amp;bbb=1"/>
          <p:cNvSpPr/>
          <p:nvPr/>
        </p:nvSpPr>
        <p:spPr>
          <a:xfrm>
            <a:off x="832104" y="3803078"/>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9" name="QB_6_AN.95_1#247508198.blank?vop=1&amp;pid=ab1281796&amp;color=0,0,0&amp;vpa=52&amp;vtp=1&amp;bbb=1"/>
          <p:cNvSpPr/>
          <p:nvPr/>
        </p:nvSpPr>
        <p:spPr>
          <a:xfrm>
            <a:off x="1040860" y="3756469"/>
            <a:ext cx="5730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endParaRPr lang="en-US" altLang="zh-CN" dirty="0"/>
          </a:p>
        </p:txBody>
      </p:sp>
      <p:sp>
        <p:nvSpPr>
          <p:cNvPr id="10" name="QB_6_AS.96_1#247508198?vop=1&amp;pid=ab1281796&amp;color=0,0,0&amp;vtp=1&amp;bbb=1&amp;hb=1"/>
          <p:cNvSpPr/>
          <p:nvPr/>
        </p:nvSpPr>
        <p:spPr>
          <a:xfrm>
            <a:off x="832104" y="4188460"/>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句意为：孩子们咯咯笑着，欢快地沿着湖边的沙滩奔跑，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他们的父母则在岸边树下的野餐区享受着阴凉。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，此处为with的复合结构，在句中作伴随状语，其中their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parents作宾语，“enjoying</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”作宾补。</a:t>
            </a:r>
            <a:endParaRPr lang="en-US" altLang="zh-CN" dirty="0"/>
          </a:p>
        </p:txBody>
      </p:sp>
      <p:sp>
        <p:nvSpPr>
          <p:cNvPr id="11" name="QB_6_BD.97_1#f538b5b4b?vop=1&amp;pid=ab1281796&amp;color=0,0,0&amp;vtp=1&amp;bbb=1"/>
          <p:cNvSpPr/>
          <p:nvPr/>
        </p:nvSpPr>
        <p:spPr>
          <a:xfrm>
            <a:off x="832104" y="5354129"/>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12" name="QB_6_AN.98_1#f538b5b4b.blank?vop=1&amp;pid=ab1281796&amp;color=0,0,0&amp;vpa=53&amp;vtp=1&amp;bbb=1"/>
          <p:cNvSpPr/>
          <p:nvPr/>
        </p:nvSpPr>
        <p:spPr>
          <a:xfrm>
            <a:off x="1078960" y="5294820"/>
            <a:ext cx="10556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originally</a:t>
            </a:r>
            <a:endParaRPr lang="en-US" altLang="zh-CN" dirty="0"/>
          </a:p>
        </p:txBody>
      </p:sp>
      <p:sp>
        <p:nvSpPr>
          <p:cNvPr id="13" name="QB_6_AS.99_1#f538b5b4b?vop=1&amp;pid=ab1281796&amp;color=0,0,0&amp;vtp=1&amp;bbb=1"/>
          <p:cNvSpPr/>
          <p:nvPr/>
        </p:nvSpPr>
        <p:spPr>
          <a:xfrm>
            <a:off x="832104" y="5700332"/>
            <a:ext cx="10533888" cy="344615"/>
          </a:xfrm>
          <a:prstGeom prst="rect">
            <a:avLst/>
          </a:prstGeom>
          <a:noFill/>
        </p:spPr>
        <p:txBody>
          <a:bodyPr wrap="none" lIns="0" tIns="0" rIns="0" bIns="0" rtlCol="0" anchor="t"/>
          <a:lstStyle/>
          <a:p>
            <a:pPr algn="l">
              <a:lnSpc>
                <a:spcPts val="3000"/>
              </a:lnSpc>
            </a:pP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句意为：赛龙舟在中国已经有数千年的历史，最初是为了纪念屈原。设空处作状语，表示“最初”，应用副词。</a:t>
            </a:r>
            <a:endParaRPr lang="en-US" altLang="zh-CN" sz="1800" spc="-5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1" end="1"/>
                                            </p:txEl>
                                          </p:spTgt>
                                        </p:tgtEl>
                                        <p:attrNameLst>
                                          <p:attrName>style.visibility</p:attrName>
                                        </p:attrNameLst>
                                      </p:cBhvr>
                                      <p:to>
                                        <p:strVal val="visible"/>
                                      </p:to>
                                    </p:set>
                                    <p:anim calcmode="lin" valueType="num">
                                      <p:cBhvr additive="base">
                                        <p:cTn id="7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2" end="2"/>
                                            </p:txEl>
                                          </p:spTgt>
                                        </p:tgtEl>
                                        <p:attrNameLst>
                                          <p:attrName>style.visibility</p:attrName>
                                        </p:attrNameLst>
                                      </p:cBhvr>
                                      <p:to>
                                        <p:strVal val="visible"/>
                                      </p:to>
                                    </p:set>
                                    <p:anim calcmode="lin" valueType="num">
                                      <p:cBhvr additive="base">
                                        <p:cTn id="81"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12">
                                            <p:bg/>
                                          </p:spTgt>
                                        </p:tgtEl>
                                        <p:attrNameLst>
                                          <p:attrName>style.visibility</p:attrName>
                                        </p:attrNameLst>
                                      </p:cBhvr>
                                      <p:to>
                                        <p:strVal val="visible"/>
                                      </p:to>
                                    </p:set>
                                    <p:anim calcmode="lin" valueType="num">
                                      <p:cBhvr additive="base">
                                        <p:cTn id="87"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8" dur="500" fill="hold"/>
                                        <p:tgtEl>
                                          <p:spTgt spid="12">
                                            <p:bg/>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2">
                                            <p:txEl>
                                              <p:pRg st="0" end="0"/>
                                            </p:txEl>
                                          </p:spTgt>
                                        </p:tgtEl>
                                        <p:attrNameLst>
                                          <p:attrName>style.visibility</p:attrName>
                                        </p:attrNameLst>
                                      </p:cBhvr>
                                      <p:to>
                                        <p:strVal val="visible"/>
                                      </p:to>
                                    </p:set>
                                    <p:anim calcmode="lin" valueType="num">
                                      <p:cBhvr additive="base">
                                        <p:cTn id="91"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3">
                                            <p:bg/>
                                          </p:spTgt>
                                        </p:tgtEl>
                                        <p:attrNameLst>
                                          <p:attrName>style.visibility</p:attrName>
                                        </p:attrNameLst>
                                      </p:cBhvr>
                                      <p:to>
                                        <p:strVal val="visible"/>
                                      </p:to>
                                    </p:set>
                                    <p:anim calcmode="lin" valueType="num">
                                      <p:cBhvr additive="base">
                                        <p:cTn id="97"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bg/>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3">
                                            <p:txEl>
                                              <p:pRg st="0" end="0"/>
                                            </p:txEl>
                                          </p:spTgt>
                                        </p:tgtEl>
                                        <p:attrNameLst>
                                          <p:attrName>style.visibility</p:attrName>
                                        </p:attrNameLst>
                                      </p:cBhvr>
                                      <p:to>
                                        <p:strVal val="visible"/>
                                      </p:to>
                                    </p:set>
                                    <p:anim calcmode="lin" valueType="num">
                                      <p:cBhvr additive="base">
                                        <p:cTn id="101"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0_1#66978412a?vop=1&amp;pid=ab1281796&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3" name="QB_6_AN.101_1#66978412a.blank?vop=1&amp;pid=ab1281796&amp;color=0,0,0&amp;vpa=54&amp;vtp=1&amp;bbb=1"/>
          <p:cNvSpPr/>
          <p:nvPr/>
        </p:nvSpPr>
        <p:spPr>
          <a:xfrm>
            <a:off x="1078960" y="1037082"/>
            <a:ext cx="496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endParaRPr lang="en-US" altLang="zh-CN" dirty="0"/>
          </a:p>
        </p:txBody>
      </p:sp>
      <p:sp>
        <p:nvSpPr>
          <p:cNvPr id="4" name="QB_6_AS.102_1#66978412a?vop=1&amp;pid=ab1281796&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句意为：根据另一传统，它是为了纪念中国的水神或龙神，目的是求雨和避开厄运和灾难</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。分析句子结构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rain和avoid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misfortune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disasters之间是并列关系，应用并列连词and连接。</a:t>
            </a:r>
            <a:endParaRPr lang="en-US" altLang="zh-CN" dirty="0"/>
          </a:p>
        </p:txBody>
      </p:sp>
      <p:sp>
        <p:nvSpPr>
          <p:cNvPr id="5" name="QB_6_BD.103_1#1cc17f1cc?vop=1&amp;pid=ab1281796&amp;color=0,0,0&amp;vtp=1&amp;bbb=1"/>
          <p:cNvSpPr/>
          <p:nvPr/>
        </p:nvSpPr>
        <p:spPr>
          <a:xfrm>
            <a:off x="832104" y="230574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6" name="QB_6_AN.104_1#1cc17f1cc.blank?vop=1&amp;pid=ab1281796&amp;color=0,0,0&amp;vpa=55&amp;vtp=1&amp;bbb=1"/>
          <p:cNvSpPr/>
          <p:nvPr/>
        </p:nvSpPr>
        <p:spPr>
          <a:xfrm>
            <a:off x="1040860" y="2263838"/>
            <a:ext cx="560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uses</a:t>
            </a:r>
            <a:endParaRPr lang="en-US" altLang="zh-CN" dirty="0"/>
          </a:p>
        </p:txBody>
      </p:sp>
      <p:sp>
        <p:nvSpPr>
          <p:cNvPr id="7" name="QB_6_AS.105_1#1cc17f1cc?vop=1&amp;pid=ab1281796&amp;color=0,0,0&amp;vtp=1&amp;bbb=1&amp;hb=1"/>
          <p:cNvSpPr/>
          <p:nvPr/>
        </p:nvSpPr>
        <p:spPr>
          <a:xfrm>
            <a:off x="832104" y="272605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句意为：在比赛中，鼓手用一个大的传统木鼓来使桨手保持节奏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，同时后面的舵手则让他们在自己的赛道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。此处陈述客观事实，应用一般现在时，句子的主语a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drummer是单数形式，故填uses。</a:t>
            </a:r>
            <a:endParaRPr lang="en-US" altLang="zh-CN" dirty="0"/>
          </a:p>
        </p:txBody>
      </p:sp>
      <p:sp>
        <p:nvSpPr>
          <p:cNvPr id="8" name="QB_6_BD.106_1#73826de4b?vop=1&amp;pid=ab1281796&amp;color=0,0,0&amp;vtp=1&amp;bbb=1"/>
          <p:cNvSpPr/>
          <p:nvPr/>
        </p:nvSpPr>
        <p:spPr>
          <a:xfrm>
            <a:off x="832104" y="354082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9" name="QB_6_AN.107_1#73826de4b.blank?vop=1&amp;pid=ab1281796&amp;color=0,0,0&amp;vpa=56&amp;vtp=1&amp;bbb=1"/>
          <p:cNvSpPr/>
          <p:nvPr/>
        </p:nvSpPr>
        <p:spPr>
          <a:xfrm>
            <a:off x="1066260" y="3498913"/>
            <a:ext cx="966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involved</a:t>
            </a:r>
            <a:endParaRPr lang="en-US" altLang="zh-CN" dirty="0"/>
          </a:p>
        </p:txBody>
      </p:sp>
      <p:sp>
        <p:nvSpPr>
          <p:cNvPr id="10" name="QB_6_AS.108_1#73826de4b?vop=1&amp;pid=ab1281796&amp;color=0,0,0&amp;vtp=1&amp;bbb=1&amp;hb=1"/>
          <p:cNvSpPr/>
          <p:nvPr/>
        </p:nvSpPr>
        <p:spPr>
          <a:xfrm>
            <a:off x="832104" y="396113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句意为：林说，十多年前一位朋友让他参加了龙舟比赛。get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为固定搭配，意为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“让某人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参加</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”。故填involved。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 calcmode="lin" valueType="num">
                                      <p:cBhvr additive="base">
                                        <p:cTn id="5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9">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 calcmode="lin" valueType="num">
                                      <p:cBhvr additive="base">
                                        <p:cTn id="5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0">
                                            <p:bg/>
                                          </p:spTgt>
                                        </p:tgtEl>
                                        <p:attrNameLst>
                                          <p:attrName>style.visibility</p:attrName>
                                        </p:attrNameLst>
                                      </p:cBhvr>
                                      <p:to>
                                        <p:strVal val="visible"/>
                                      </p:to>
                                    </p:set>
                                    <p:anim calcmode="lin" valueType="num">
                                      <p:cBhvr additive="base">
                                        <p:cTn id="6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0" end="0"/>
                                            </p:txEl>
                                          </p:spTgt>
                                        </p:tgtEl>
                                        <p:attrNameLst>
                                          <p:attrName>style.visibility</p:attrName>
                                        </p:attrNameLst>
                                      </p:cBhvr>
                                      <p:to>
                                        <p:strVal val="visible"/>
                                      </p:to>
                                    </p:set>
                                    <p:anim calcmode="lin" valueType="num">
                                      <p:cBhvr additive="base">
                                        <p:cTn id="6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1" end="1"/>
                                            </p:txEl>
                                          </p:spTgt>
                                        </p:tgtEl>
                                        <p:attrNameLst>
                                          <p:attrName>style.visibility</p:attrName>
                                        </p:attrNameLst>
                                      </p:cBhvr>
                                      <p:to>
                                        <p:strVal val="visible"/>
                                      </p:to>
                                    </p:set>
                                    <p:anim calcmode="lin" valueType="num">
                                      <p:cBhvr additive="base">
                                        <p:cTn id="7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9_1#dad7e8fe5?vop=1&amp;pid=ab1281796&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6_AN.110_1#dad7e8fe5.blank?vop=1&amp;pid=ab1281796&amp;color=0,0,0&amp;vpa=57&amp;vtp=1&amp;bbb=1"/>
          <p:cNvSpPr/>
          <p:nvPr/>
        </p:nvSpPr>
        <p:spPr>
          <a:xfrm>
            <a:off x="1053560" y="1037082"/>
            <a:ext cx="877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decided</a:t>
            </a:r>
            <a:endParaRPr lang="en-US" altLang="zh-CN" dirty="0"/>
          </a:p>
        </p:txBody>
      </p:sp>
      <p:sp>
        <p:nvSpPr>
          <p:cNvPr id="4" name="QB_6_AS.111_1#dad7e8fe5?vop=1&amp;pid=ab1281796&amp;color=0,0,0&amp;vtp=1&amp;bbb=1&amp;hb=1"/>
          <p:cNvSpPr/>
          <p:nvPr/>
        </p:nvSpPr>
        <p:spPr>
          <a:xfrm>
            <a:off x="832104" y="1490980"/>
            <a:ext cx="10533888" cy="7734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句意为：2018年，他们决定举办自己的节日。设空处在句中作谓语，根据句中的时间状语In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2018</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时态应用一般过去时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B_6_BD.112_1#dd4430272?vop=1&amp;pid=ab1281796&amp;color=0,0,0&amp;vtp=1&amp;bbb=1"/>
          <p:cNvSpPr/>
          <p:nvPr/>
        </p:nvSpPr>
        <p:spPr>
          <a:xfrm>
            <a:off x="832104" y="231844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6" name="QB_6_AN.113_1#dd4430272.blank?vop=1&amp;pid=ab1281796&amp;color=0,0,0&amp;vpa=58&amp;vtp=1&amp;bbb=1"/>
          <p:cNvSpPr/>
          <p:nvPr/>
        </p:nvSpPr>
        <p:spPr>
          <a:xfrm>
            <a:off x="1053560" y="2276538"/>
            <a:ext cx="1106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awareness</a:t>
            </a:r>
            <a:endParaRPr lang="en-US" altLang="zh-CN" dirty="0"/>
          </a:p>
        </p:txBody>
      </p:sp>
      <p:sp>
        <p:nvSpPr>
          <p:cNvPr id="7" name="QB_6_AS.114_1#dd4430272?vop=1&amp;pid=ab1281796&amp;color=0,0,0&amp;vtp=1&amp;bbb=1&amp;hb=1"/>
          <p:cNvSpPr/>
          <p:nvPr/>
        </p:nvSpPr>
        <p:spPr>
          <a:xfrm>
            <a:off x="832104" y="273875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句意为：林说：“我们真的想帮助扩大（人们对赛龙舟的）认识并发展这项运动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。我们希望有一天它能成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为一项奥运会比赛项目</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。”设空处作动词expand的宾语，应用名词awareness，其为不可数名词。</a:t>
            </a:r>
            <a:endParaRPr lang="en-US" altLang="zh-CN" dirty="0"/>
          </a:p>
        </p:txBody>
      </p:sp>
      <p:sp>
        <p:nvSpPr>
          <p:cNvPr id="8" name="QB_6_BD.115_1#be7477d4e?vop=1&amp;pid=ab1281796&amp;color=0,0,0&amp;vtp=1&amp;bbb=1"/>
          <p:cNvSpPr/>
          <p:nvPr/>
        </p:nvSpPr>
        <p:spPr>
          <a:xfrm>
            <a:off x="832104" y="356622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9" name="QB_6_AN.116_1#be7477d4e.blank?vop=1&amp;pid=ab1281796&amp;color=0,0,0&amp;vpa=59&amp;vtp=1&amp;bbb=1"/>
          <p:cNvSpPr/>
          <p:nvPr/>
        </p:nvSpPr>
        <p:spPr>
          <a:xfrm>
            <a:off x="1193260" y="3524313"/>
            <a:ext cx="382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endParaRPr lang="en-US" altLang="zh-CN" dirty="0"/>
          </a:p>
        </p:txBody>
      </p:sp>
      <p:sp>
        <p:nvSpPr>
          <p:cNvPr id="10" name="QB_6_AS.117_1#be7477d4e?vop=1&amp;pid=ab1281796&amp;color=0,0,0&amp;vtp=1&amp;bbb=1&amp;hb=1"/>
          <p:cNvSpPr/>
          <p:nvPr/>
        </p:nvSpPr>
        <p:spPr>
          <a:xfrm>
            <a:off x="832104" y="398653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句意见上一题解析。此处泛指一项奥运会比赛项目，应用不定冠词，且设空处后的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Olympic的发音以元音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音素开头</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 calcmode="lin" valueType="num">
                                      <p:cBhvr additive="base">
                                        <p:cTn id="5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9">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 calcmode="lin" valueType="num">
                                      <p:cBhvr additive="base">
                                        <p:cTn id="5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0">
                                            <p:bg/>
                                          </p:spTgt>
                                        </p:tgtEl>
                                        <p:attrNameLst>
                                          <p:attrName>style.visibility</p:attrName>
                                        </p:attrNameLst>
                                      </p:cBhvr>
                                      <p:to>
                                        <p:strVal val="visible"/>
                                      </p:to>
                                    </p:set>
                                    <p:anim calcmode="lin" valueType="num">
                                      <p:cBhvr additive="base">
                                        <p:cTn id="6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0" end="0"/>
                                            </p:txEl>
                                          </p:spTgt>
                                        </p:tgtEl>
                                        <p:attrNameLst>
                                          <p:attrName>style.visibility</p:attrName>
                                        </p:attrNameLst>
                                      </p:cBhvr>
                                      <p:to>
                                        <p:strVal val="visible"/>
                                      </p:to>
                                    </p:set>
                                    <p:anim calcmode="lin" valueType="num">
                                      <p:cBhvr additive="base">
                                        <p:cTn id="6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1" end="1"/>
                                            </p:txEl>
                                          </p:spTgt>
                                        </p:tgtEl>
                                        <p:attrNameLst>
                                          <p:attrName>style.visibility</p:attrName>
                                        </p:attrNameLst>
                                      </p:cBhvr>
                                      <p:to>
                                        <p:strVal val="visible"/>
                                      </p:to>
                                    </p:set>
                                    <p:anim calcmode="lin" valueType="num">
                                      <p:cBhvr additive="base">
                                        <p:cTn id="7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117_2#be7477d4e?vop=1&amp;pid=ab1281796&amp;color=0,0,0&amp;mp=1&amp;vtp=1&amp;bt=1&amp;bbb=1"/>
          <p:cNvSpPr/>
          <p:nvPr/>
        </p:nvSpPr>
        <p:spPr>
          <a:xfrm>
            <a:off x="832104" y="1080000"/>
            <a:ext cx="10533888" cy="363855"/>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1800" dirty="0"/>
          </a:p>
        </p:txBody>
      </p:sp>
      <p:pic>
        <p:nvPicPr>
          <p:cNvPr id="3" name="QB_6_AS.117_3#be7477d4e?vop=1&amp;pid=ab1281796&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99816" y="1575046"/>
            <a:ext cx="5998464" cy="22037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AS.117_4#be7477d4e?vop=1&amp;pid=ab1281796&amp;color=0,0,0&amp;mp=1&amp;vtp=1&amp;bbb=1&amp;hb=1"/>
          <p:cNvSpPr/>
          <p:nvPr/>
        </p:nvSpPr>
        <p:spPr>
          <a:xfrm>
            <a:off x="832104" y="3911846"/>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闪亮的白色帐篷排列在滨水区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为来自加利福尼亚各地的龙舟桨手提供阴凉处和茶点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他们齐聚在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卡斯泰克湖湖边</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共赴一场欢乐的比赛</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f66e26ab?pid=deae9c7d5&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t>
            </a:r>
            <a:endParaRPr lang="en-US" altLang="zh-CN" sz="2200" dirty="0"/>
          </a:p>
        </p:txBody>
      </p:sp>
      <p:sp>
        <p:nvSpPr>
          <p:cNvPr id="3" name="QM_5_BD.118_1#39f9be239?vop=1&amp;pid=bf66e26ab&amp;color=0,0,0&amp;vtp=1&amp;bbb=1&amp;hb=1"/>
          <p:cNvSpPr/>
          <p:nvPr/>
        </p:nvSpPr>
        <p:spPr>
          <a:xfrm>
            <a:off x="832104" y="1303020"/>
            <a:ext cx="10533888" cy="480695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主题：光明节和排灯节 | 词数：约339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2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湖南长沙市一中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Whenever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sister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robbers”. 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Jewish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Hanukkah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（光明节）</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Diwali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（排灯节）.</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teases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endParaRPr lang="en-US" altLang="zh-CN" sz="1800" dirty="0"/>
          </a:p>
          <a:p>
            <a:pPr>
              <a:lnSpc>
                <a:spcPts val="32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Hanukkah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Jewish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calendar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Kislev,</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Hanukkah,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Jewish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menorah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（大烛台）</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prayer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prayer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sister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hidden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Hanukkah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 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Hanukkah.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relatives.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79a81f21?pid=4b93fe204&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单句填空</a:t>
            </a:r>
            <a:endParaRPr lang="en-US" altLang="zh-CN" sz="2200" dirty="0"/>
          </a:p>
        </p:txBody>
      </p:sp>
      <p:sp>
        <p:nvSpPr>
          <p:cNvPr id="3" name="C_5_BD#95779212f?pid=b79a81f21&amp;color=0,160,175&amp;vtp=1&amp;bbb=1"/>
          <p:cNvSpPr/>
          <p:nvPr/>
        </p:nvSpPr>
        <p:spPr>
          <a:xfrm>
            <a:off x="832104" y="1464373"/>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词汇变形记</a:t>
            </a:r>
            <a:endParaRPr lang="en-US" altLang="zh-CN" sz="2200" dirty="0"/>
          </a:p>
        </p:txBody>
      </p:sp>
      <p:sp>
        <p:nvSpPr>
          <p:cNvPr id="4" name="QB_6_BD.1_1#4933df7c5?vop=1&amp;pid=95779212f&amp;color=0,0,0&amp;vtp=1&amp;bbb=1"/>
          <p:cNvSpPr/>
          <p:nvPr/>
        </p:nvSpPr>
        <p:spPr>
          <a:xfrm>
            <a:off x="832104" y="1803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shelter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（branch）.</a:t>
            </a:r>
            <a:endParaRPr lang="en-US" altLang="zh-CN" sz="1800" dirty="0"/>
          </a:p>
        </p:txBody>
      </p:sp>
      <p:sp>
        <p:nvSpPr>
          <p:cNvPr id="5" name="QB_6_AN.2_1#4933df7c5.blank?vop=1&amp;pid=95779212f&amp;color=0,0,0&amp;vpa=1&amp;vtp=1&amp;bbb=1"/>
          <p:cNvSpPr/>
          <p:nvPr/>
        </p:nvSpPr>
        <p:spPr>
          <a:xfrm>
            <a:off x="5244560" y="1761490"/>
            <a:ext cx="979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branches</a:t>
            </a:r>
            <a:endParaRPr lang="en-US" altLang="zh-CN" dirty="0"/>
          </a:p>
        </p:txBody>
      </p:sp>
      <p:sp>
        <p:nvSpPr>
          <p:cNvPr id="6" name="QB_6_AS.3_1#4933df7c5?vop=1&amp;pid=95779212f&amp;color=0,0,0&amp;vtp=1&amp;bbb=1&amp;hb=1"/>
          <p:cNvSpPr/>
          <p:nvPr/>
        </p:nvSpPr>
        <p:spPr>
          <a:xfrm>
            <a:off x="832104" y="22148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句意为：这个避难处是用落下的树枝搭成的。分析句子结构可知，设空处作介词of的宾语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，且其前有形容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fallen修饰，应用名词；branch意为“树枝”时为可数名词，且其前无限定词修饰，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因此应用其复数形式。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branches。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8_2#39f9be239?vop=1&amp;pid=bf66e26ab&amp;color=0,0,0&amp;mp=1&amp;vtp=1&amp;bt=1&amp;bbb=1&amp;hb=1"/>
          <p:cNvSpPr/>
          <p:nvPr/>
        </p:nvSpPr>
        <p:spPr>
          <a:xfrm>
            <a:off x="832104" y="1078992"/>
            <a:ext cx="10533888" cy="37084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Diwali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fortnight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Ashwin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October/</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November）.To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Diwali,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pooja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（礼拜）,</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prayers,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goddess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Lakshmi.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goddess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wealth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prosperity,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pooja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silver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lamps,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Christmas.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firecrackers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#4.1</a:t>
            </a:r>
            <a:endParaRPr lang="en-US" altLang="zh-CN" dirty="0"/>
          </a:p>
        </p:txBody>
      </p:sp>
      <p:sp>
        <p:nvSpPr>
          <p:cNvPr id="3" name="QM_5_EX.119_1#39f9be239?vop=1&amp;pid=bf66e26ab&amp;color=0,0,0&amp;vtp=1&amp;bbb=1&amp;hb=1"/>
          <p:cNvSpPr/>
          <p:nvPr/>
        </p:nvSpPr>
        <p:spPr>
          <a:xfrm>
            <a:off x="832104" y="47891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作者因为父母是犹太人和印度人而庆祝两种不同文化的节日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光明节和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排灯节</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并对这两个节日进行了介绍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0_1#0806037f4?vop=1&amp;pid=39f9be239&amp;color=0,0,0&amp;vtp=1&amp;bt=1&amp;bbb=1"/>
          <p:cNvSpPr/>
          <p:nvPr/>
        </p:nvSpPr>
        <p:spPr>
          <a:xfrm>
            <a:off x="832104" y="1078992"/>
            <a:ext cx="10533888" cy="322580"/>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Hanukkah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Diwali?(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1_1#0806037f4.bracket?vop=1&amp;pid=39f9be239&amp;color=0,0,0&amp;vpa=60&amp;vtp=1"/>
          <p:cNvSpPr/>
          <p:nvPr/>
        </p:nvSpPr>
        <p:spPr>
          <a:xfrm>
            <a:off x="7809960" y="1078230"/>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BD.120_2#0806037f4.choices?vop=1&amp;pid=39f9be239&amp;color=0,0,0&amp;vtp=1&amp;bbb=1"/>
          <p:cNvSpPr/>
          <p:nvPr/>
        </p:nvSpPr>
        <p:spPr>
          <a:xfrm>
            <a:off x="832104" y="1442212"/>
            <a:ext cx="10533888" cy="1417955"/>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1800" dirty="0"/>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endParaRPr lang="en-US" altLang="zh-CN" sz="1800" dirty="0"/>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endParaRPr lang="en-US" altLang="zh-CN" sz="1800" dirty="0"/>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endParaRPr lang="en-US" altLang="zh-CN" sz="1800" dirty="0"/>
          </a:p>
        </p:txBody>
      </p:sp>
      <p:sp>
        <p:nvSpPr>
          <p:cNvPr id="5" name="QC_6_AS.122_1#0806037f4?vop=1&amp;pid=39f9be239&amp;color=0,0,0&amp;vtp=1&amp;bbb=1&amp;hb=1"/>
          <p:cNvSpPr/>
          <p:nvPr/>
        </p:nvSpPr>
        <p:spPr>
          <a:xfrm>
            <a:off x="832104" y="2877312"/>
            <a:ext cx="10533888" cy="105283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Jewish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Hanukkah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Diwali.”可知，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作者的父母一个是犹太人，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一个是印度人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，会庆祝各自的文化节日，所以作者会在两个节日里得到礼物。</a:t>
            </a:r>
            <a:endParaRPr lang="en-US" altLang="zh-CN" dirty="0"/>
          </a:p>
        </p:txBody>
      </p:sp>
      <p:sp>
        <p:nvSpPr>
          <p:cNvPr id="6" name="QC_6_BD.123_1#c65ec274c?vop=1&amp;pid=39f9be239&amp;color=0,0,0&amp;vtp=1&amp;bbb=1"/>
          <p:cNvSpPr/>
          <p:nvPr/>
        </p:nvSpPr>
        <p:spPr>
          <a:xfrm>
            <a:off x="832104" y="3965511"/>
            <a:ext cx="10533888" cy="322580"/>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6_AN.124_1#c65ec274c.bracket?vop=1&amp;pid=39f9be239&amp;color=0,0,0&amp;vpa=61&amp;vtp=1"/>
          <p:cNvSpPr/>
          <p:nvPr/>
        </p:nvSpPr>
        <p:spPr>
          <a:xfrm>
            <a:off x="8521160" y="3964749"/>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8" name="QC_6_BD.123_2#c65ec274c.choices?vop=1&amp;pid=39f9be239&amp;color=0,0,0&amp;vtp=1&amp;bbb=1"/>
          <p:cNvSpPr/>
          <p:nvPr/>
        </p:nvSpPr>
        <p:spPr>
          <a:xfrm>
            <a:off x="832104" y="4324350"/>
            <a:ext cx="10533888" cy="681355"/>
          </a:xfrm>
          <a:prstGeom prst="rect">
            <a:avLst/>
          </a:prstGeom>
          <a:noFill/>
        </p:spPr>
        <p:txBody>
          <a:bodyPr wrap="none" lIns="0" tIns="0" rIns="0" bIns="0" rtlCol="0" anchor="t"/>
          <a:lstStyle/>
          <a:p>
            <a:pPr>
              <a:lnSpc>
                <a:spcPts val="29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Hanukkah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riddle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lights.</a:t>
            </a:r>
            <a:endParaRPr lang="en-US" altLang="zh-CN" sz="1800" dirty="0"/>
          </a:p>
          <a:p>
            <a:pPr>
              <a:lnSpc>
                <a:spcPts val="27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Hanukkah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a:t>
            </a:r>
            <a:endParaRPr lang="en-US" altLang="zh-CN" sz="1800" dirty="0"/>
          </a:p>
        </p:txBody>
      </p:sp>
      <p:sp>
        <p:nvSpPr>
          <p:cNvPr id="9" name="QC_6_AS.125_1#c65ec274c?vop=1&amp;pid=39f9be239&amp;color=0,0,0&amp;vtp=1&amp;bbb=1&amp;hb=1"/>
          <p:cNvSpPr/>
          <p:nvPr/>
        </p:nvSpPr>
        <p:spPr>
          <a:xfrm>
            <a:off x="832104" y="5048250"/>
            <a:ext cx="10533888" cy="1049655"/>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词义猜测题。根据第二段中的“When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‘cold’.”可知，当“我们”走向或远离礼物时，父母会说“热”或“冷”。</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由此可推知，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cold”是一种在光明节期间寻找礼物的游戏。</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bg/>
                                          </p:spTgt>
                                        </p:tgtEl>
                                        <p:attrNameLst>
                                          <p:attrName>style.visibility</p:attrName>
                                        </p:attrNameLst>
                                      </p:cBhvr>
                                      <p:to>
                                        <p:strVal val="visible"/>
                                      </p:to>
                                    </p:set>
                                    <p:anim calcmode="lin" valueType="num">
                                      <p:cBhvr additive="base">
                                        <p:cTn id="3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7">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 calcmode="lin" valueType="num">
                                      <p:cBhvr additive="base">
                                        <p:cTn id="3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 calcmode="lin" valueType="num">
                                      <p:cBhvr additive="base">
                                        <p:cTn id="4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9">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xEl>
                                              <p:pRg st="0" end="0"/>
                                            </p:txEl>
                                          </p:spTgt>
                                        </p:tgtEl>
                                        <p:attrNameLst>
                                          <p:attrName>style.visibility</p:attrName>
                                        </p:attrNameLst>
                                      </p:cBhvr>
                                      <p:to>
                                        <p:strVal val="visible"/>
                                      </p:to>
                                    </p:set>
                                    <p:anim calcmode="lin" valueType="num">
                                      <p:cBhvr additive="base">
                                        <p:cTn id="4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txEl>
                                              <p:pRg st="1" end="1"/>
                                            </p:txEl>
                                          </p:spTgt>
                                        </p:tgtEl>
                                        <p:attrNameLst>
                                          <p:attrName>style.visibility</p:attrName>
                                        </p:attrNameLst>
                                      </p:cBhvr>
                                      <p:to>
                                        <p:strVal val="visible"/>
                                      </p:to>
                                    </p:set>
                                    <p:anim calcmode="lin" valueType="num">
                                      <p:cBhvr additive="base">
                                        <p:cTn id="5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txEl>
                                              <p:pRg st="2" end="2"/>
                                            </p:txEl>
                                          </p:spTgt>
                                        </p:tgtEl>
                                        <p:attrNameLst>
                                          <p:attrName>style.visibility</p:attrName>
                                        </p:attrNameLst>
                                      </p:cBhvr>
                                      <p:to>
                                        <p:strVal val="visible"/>
                                      </p:to>
                                    </p:set>
                                    <p:anim calcmode="lin" valueType="num">
                                      <p:cBhvr additive="base">
                                        <p:cTn id="5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6_1#2e592627c?vop=1&amp;pid=39f9be239&amp;color=0,0,0&amp;vtp=1&amp;bt=1&amp;bbb=1"/>
          <p:cNvSpPr/>
          <p:nvPr/>
        </p:nvSpPr>
        <p:spPr>
          <a:xfrm>
            <a:off x="832104" y="1078992"/>
            <a:ext cx="10533888" cy="303530"/>
          </a:xfrm>
          <a:prstGeom prst="rect">
            <a:avLst/>
          </a:prstGeom>
          <a:noFill/>
        </p:spPr>
        <p:txBody>
          <a:bodyPr wrap="none" lIns="0" tIns="0" rIns="0" bIns="0" rtlCol="0" anchor="t"/>
          <a:lstStyle/>
          <a:p>
            <a:pPr algn="l">
              <a:lnSpc>
                <a:spcPts val="26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Hanukkah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Diwali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7_1#2e592627c.bracket?vop=1&amp;pid=39f9be239&amp;color=0,0,0&amp;vpa=62&amp;vtp=1"/>
          <p:cNvSpPr/>
          <p:nvPr/>
        </p:nvSpPr>
        <p:spPr>
          <a:xfrm>
            <a:off x="6171660" y="1077658"/>
            <a:ext cx="331788" cy="306515"/>
          </a:xfrm>
          <a:prstGeom prst="rect">
            <a:avLst/>
          </a:prstGeom>
          <a:noFill/>
        </p:spPr>
        <p:txBody>
          <a:bodyPr wrap="none" lIns="0" tIns="0" rIns="0" bIns="0" rtlCol="0" anchor="t"/>
          <a:lstStyle/>
          <a:p>
            <a:pPr algn="ctr">
              <a:lnSpc>
                <a:spcPts val="26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BD.126_2#2e592627c.choices?vop=1&amp;pid=39f9be239&amp;color=0,0,0&amp;vtp=1&amp;bbb=1"/>
          <p:cNvSpPr/>
          <p:nvPr/>
        </p:nvSpPr>
        <p:spPr>
          <a:xfrm>
            <a:off x="832104" y="1410017"/>
            <a:ext cx="10533888" cy="133223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1800" dirty="0"/>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lights.</a:t>
            </a:r>
            <a:endParaRPr lang="en-US" altLang="zh-CN" sz="1800" dirty="0"/>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prayers.</a:t>
            </a:r>
            <a:endParaRPr lang="en-US" altLang="zh-CN" sz="1800" dirty="0"/>
          </a:p>
          <a:p>
            <a:pPr>
              <a:lnSpc>
                <a:spcPts val="26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Indians.</a:t>
            </a:r>
            <a:endParaRPr lang="en-US" altLang="zh-CN" sz="1800" dirty="0"/>
          </a:p>
        </p:txBody>
      </p:sp>
      <p:sp>
        <p:nvSpPr>
          <p:cNvPr id="5" name="QC_6_AS.128_1#2e592627c?vop=1&amp;pid=39f9be239&amp;color=0,0,0&amp;vtp=1&amp;bbb=1&amp;hb=1"/>
          <p:cNvSpPr/>
          <p:nvPr/>
        </p:nvSpPr>
        <p:spPr>
          <a:xfrm>
            <a:off x="832104" y="2743518"/>
            <a:ext cx="10533888" cy="98933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Hanukkah,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Jewish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menorah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prayer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night.”和第三段中的“To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Diwali,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pooja,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prayers,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6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goddess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Lakshmi.”可知，两个节日都让这家人做祷告。</a:t>
            </a:r>
            <a:endParaRPr lang="en-US" altLang="zh-CN" dirty="0"/>
          </a:p>
        </p:txBody>
      </p:sp>
      <p:sp>
        <p:nvSpPr>
          <p:cNvPr id="6" name="QC_6_BD.129_1#758fc427c?vop=1&amp;pid=39f9be239&amp;color=0,0,0&amp;vtp=1&amp;bbb=1"/>
          <p:cNvSpPr/>
          <p:nvPr/>
        </p:nvSpPr>
        <p:spPr>
          <a:xfrm>
            <a:off x="832104" y="3761739"/>
            <a:ext cx="10533888" cy="303530"/>
          </a:xfrm>
          <a:prstGeom prst="rect">
            <a:avLst/>
          </a:prstGeom>
          <a:noFill/>
        </p:spPr>
        <p:txBody>
          <a:bodyPr wrap="none" lIns="0" tIns="0" rIns="0" bIns="0" rtlCol="0" anchor="t"/>
          <a:lstStyle/>
          <a:p>
            <a:pPr algn="l">
              <a:lnSpc>
                <a:spcPts val="26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Hanukkah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Diwali?(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6_AN.130_1#758fc427c.bracket?vop=1&amp;pid=39f9be239&amp;color=0,0,0&amp;vpa=63&amp;vtp=1"/>
          <p:cNvSpPr/>
          <p:nvPr/>
        </p:nvSpPr>
        <p:spPr>
          <a:xfrm>
            <a:off x="7203535" y="3760405"/>
            <a:ext cx="331788" cy="306515"/>
          </a:xfrm>
          <a:prstGeom prst="rect">
            <a:avLst/>
          </a:prstGeom>
          <a:noFill/>
        </p:spPr>
        <p:txBody>
          <a:bodyPr wrap="none" lIns="0" tIns="0" rIns="0" bIns="0" rtlCol="0" anchor="t"/>
          <a:lstStyle/>
          <a:p>
            <a:pPr algn="ctr">
              <a:lnSpc>
                <a:spcPts val="26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8" name="QC_6_BD.129_2#758fc427c.choices?vop=1&amp;pid=39f9be239&amp;color=0,0,0&amp;vtp=1&amp;bbb=1"/>
          <p:cNvSpPr/>
          <p:nvPr/>
        </p:nvSpPr>
        <p:spPr>
          <a:xfrm>
            <a:off x="832104" y="4116005"/>
            <a:ext cx="10533888" cy="303530"/>
          </a:xfrm>
          <a:prstGeom prst="rect">
            <a:avLst/>
          </a:prstGeom>
          <a:noFill/>
        </p:spPr>
        <p:txBody>
          <a:bodyPr wrap="none" lIns="0" tIns="0" rIns="0" bIns="0" rtlCol="0" anchor="t"/>
          <a:lstStyle/>
          <a:p>
            <a:pPr>
              <a:lnSpc>
                <a:spcPts val="2600"/>
              </a:lnSpc>
              <a:tabLst>
                <a:tab pos="2525395" algn="l"/>
                <a:tab pos="5279390" algn="l"/>
                <a:tab pos="824928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Indifferent.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endParaRPr lang="en-US" altLang="zh-CN" sz="1800" dirty="0"/>
          </a:p>
        </p:txBody>
      </p:sp>
      <p:sp>
        <p:nvSpPr>
          <p:cNvPr id="9" name="QC_6_AS.131_1#758fc427c?vop=1&amp;pid=39f9be239&amp;color=0,0,0&amp;vtp=1&amp;bbb=1&amp;hb=1"/>
          <p:cNvSpPr/>
          <p:nvPr/>
        </p:nvSpPr>
        <p:spPr>
          <a:xfrm>
            <a:off x="832104" y="4455349"/>
            <a:ext cx="10533888" cy="166878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推理判断题。根据第二段中的“Another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often.”、第三段中的“We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firecrackers,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excitement.”以及最后一段中的“They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me!”可知，作者喜欢庆祝这两个节日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，所以其对这两</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个节日持欣赏态度</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bg/>
                                          </p:spTgt>
                                        </p:tgtEl>
                                        <p:attrNameLst>
                                          <p:attrName>style.visibility</p:attrName>
                                        </p:attrNameLst>
                                      </p:cBhvr>
                                      <p:to>
                                        <p:strVal val="visible"/>
                                      </p:to>
                                    </p:set>
                                    <p:anim calcmode="lin" valueType="num">
                                      <p:cBhvr additive="base">
                                        <p:cTn id="3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7">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 calcmode="lin" valueType="num">
                                      <p:cBhvr additive="base">
                                        <p:cTn id="3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 calcmode="lin" valueType="num">
                                      <p:cBhvr additive="base">
                                        <p:cTn id="4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9">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xEl>
                                              <p:pRg st="0" end="0"/>
                                            </p:txEl>
                                          </p:spTgt>
                                        </p:tgtEl>
                                        <p:attrNameLst>
                                          <p:attrName>style.visibility</p:attrName>
                                        </p:attrNameLst>
                                      </p:cBhvr>
                                      <p:to>
                                        <p:strVal val="visible"/>
                                      </p:to>
                                    </p:set>
                                    <p:anim calcmode="lin" valueType="num">
                                      <p:cBhvr additive="base">
                                        <p:cTn id="4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txEl>
                                              <p:pRg st="1" end="1"/>
                                            </p:txEl>
                                          </p:spTgt>
                                        </p:tgtEl>
                                        <p:attrNameLst>
                                          <p:attrName>style.visibility</p:attrName>
                                        </p:attrNameLst>
                                      </p:cBhvr>
                                      <p:to>
                                        <p:strVal val="visible"/>
                                      </p:to>
                                    </p:set>
                                    <p:anim calcmode="lin" valueType="num">
                                      <p:cBhvr additive="base">
                                        <p:cTn id="5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txEl>
                                              <p:pRg st="2" end="2"/>
                                            </p:txEl>
                                          </p:spTgt>
                                        </p:tgtEl>
                                        <p:attrNameLst>
                                          <p:attrName>style.visibility</p:attrName>
                                        </p:attrNameLst>
                                      </p:cBhvr>
                                      <p:to>
                                        <p:strVal val="visible"/>
                                      </p:to>
                                    </p:set>
                                    <p:anim calcmode="lin" valueType="num">
                                      <p:cBhvr additive="base">
                                        <p:cTn id="5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2" end="2"/>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3" end="3"/>
                                            </p:txEl>
                                          </p:spTgt>
                                        </p:tgtEl>
                                        <p:attrNameLst>
                                          <p:attrName>style.visibility</p:attrName>
                                        </p:attrNameLst>
                                      </p:cBhvr>
                                      <p:to>
                                        <p:strVal val="visible"/>
                                      </p:to>
                                    </p:set>
                                    <p:anim calcmode="lin" valueType="num">
                                      <p:cBhvr additive="base">
                                        <p:cTn id="61"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3" end="3"/>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9">
                                            <p:txEl>
                                              <p:pRg st="4" end="4"/>
                                            </p:txEl>
                                          </p:spTgt>
                                        </p:tgtEl>
                                        <p:attrNameLst>
                                          <p:attrName>style.visibility</p:attrName>
                                        </p:attrNameLst>
                                      </p:cBhvr>
                                      <p:to>
                                        <p:strVal val="visible"/>
                                      </p:to>
                                    </p:set>
                                    <p:anim calcmode="lin" valueType="num">
                                      <p:cBhvr additive="base">
                                        <p:cTn id="65"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5cf224c0?pid=deae9c7d5&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5_BD.132_1#d90112e86?vop=1&amp;pid=65cf224c0&amp;color=0,0,0&amp;vtp=1&amp;bbb=1&amp;hb=1"/>
          <p:cNvSpPr/>
          <p:nvPr/>
        </p:nvSpPr>
        <p:spPr>
          <a:xfrm>
            <a:off x="832104" y="1422400"/>
            <a:ext cx="10533888" cy="41275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主题：西班牙婚礼 | 词数：约254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gn="l">
              <a:lnSpc>
                <a:spcPts val="3300"/>
              </a:lnSpc>
            </a:pPr>
            <a:r>
              <a:rPr lang="en-US" altLang="zh-CN"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福建莆田</a:t>
            </a:r>
            <a:r>
              <a:rPr lang="en-US" altLang="zh-CN"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期中</a:t>
            </a:r>
            <a:r>
              <a:rPr lang="en-US" altLang="zh-CN"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S</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panish</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occasions.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well-known.</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Nowadays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grooms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wealth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#3.2</a:t>
            </a:r>
            <a:endParaRPr lang="en-US" altLang="zh-CN" dirty="0"/>
          </a:p>
        </p:txBody>
      </p:sp>
      <p:sp>
        <p:nvSpPr>
          <p:cNvPr id="4" name="QM_5_AN.133_1#d90112e86.blank?vop=1&amp;pid=65cf224c0&amp;color=0,0,0&amp;vpa=64&amp;vtp=1"/>
          <p:cNvSpPr/>
          <p:nvPr/>
        </p:nvSpPr>
        <p:spPr>
          <a:xfrm>
            <a:off x="9727660" y="2649220"/>
            <a:ext cx="319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5" name="QM_5_AN.134_1#d90112e86.blank?vop=1&amp;pid=65cf224c0&amp;color=0,0,0&amp;vpa=65&amp;vtp=1"/>
          <p:cNvSpPr/>
          <p:nvPr/>
        </p:nvSpPr>
        <p:spPr>
          <a:xfrm>
            <a:off x="1593310" y="39065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5_1#d90112e86?vop=1&amp;pid=65cf224c0&amp;color=0,0,0&amp;mp=1&amp;vtp=1&amp;bt=1&amp;bbb=1&amp;hb=1"/>
          <p:cNvSpPr/>
          <p:nvPr/>
        </p:nvSpPr>
        <p:spPr>
          <a:xfrm>
            <a:off x="832104" y="1080000"/>
            <a:ext cx="10533888" cy="37084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bridesmaids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伴娘）</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groomsmen.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ceremony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groom.</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reception,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groom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Bridesmaids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reception,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basket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tokens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cigar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female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delicate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preferred—money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envelopes.</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3.4</a:t>
            </a:r>
            <a:endParaRPr lang="en-US" altLang="zh-CN" dirty="0"/>
          </a:p>
        </p:txBody>
      </p:sp>
      <p:sp>
        <p:nvSpPr>
          <p:cNvPr id="3" name="QM_5_AN.136_1#d90112e86.blank?vop=1&amp;pid=65cf224c0&amp;color=0,0,0&amp;mp=1&amp;vpa=66&amp;vtp=1"/>
          <p:cNvSpPr/>
          <p:nvPr/>
        </p:nvSpPr>
        <p:spPr>
          <a:xfrm>
            <a:off x="2183860" y="1887720"/>
            <a:ext cx="319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M_5_AN.137_1#d90112e86.blank?vop=1&amp;pid=65cf224c0&amp;color=0,0,0&amp;mp=1&amp;vpa=67&amp;vtp=1"/>
          <p:cNvSpPr/>
          <p:nvPr/>
        </p:nvSpPr>
        <p:spPr>
          <a:xfrm>
            <a:off x="9968960" y="23068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5" name="QM_5_AN.138_1#d90112e86.blank?vop=1&amp;pid=65cf224c0&amp;color=0,0,0&amp;mp=1&amp;vpa=68&amp;vtp=1"/>
          <p:cNvSpPr/>
          <p:nvPr/>
        </p:nvSpPr>
        <p:spPr>
          <a:xfrm>
            <a:off x="8698960" y="4390890"/>
            <a:ext cx="306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9_1#d90112e86?vop=1&amp;pid=65cf224c0&amp;color=0,0,0&amp;vtp=1&amp;bt=1&amp;bbb=1"/>
          <p:cNvSpPr/>
          <p:nvPr/>
        </p:nvSpPr>
        <p:spPr>
          <a:xfrm>
            <a:off x="832104" y="1078991"/>
            <a:ext cx="10533888" cy="269875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Coins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weddings.</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privately.</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Invitations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ceremony.</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invitation.</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occupy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ceremony.</a:t>
            </a:r>
            <a:endParaRPr lang="en-US" altLang="zh-CN" sz="1800" dirty="0"/>
          </a:p>
          <a:p>
            <a:pPr>
              <a:lnSpc>
                <a:spcPts val="30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Hollywood's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nowadays.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
        <p:nvSpPr>
          <p:cNvPr id="3" name="QM_5_EX.140_1#d90112e86?vop=1&amp;pid=65cf224c0&amp;color=0,0,0&amp;vtp=1&amp;bbb=1"/>
          <p:cNvSpPr/>
          <p:nvPr/>
        </p:nvSpPr>
        <p:spPr>
          <a:xfrm>
            <a:off x="832104" y="3764280"/>
            <a:ext cx="10533888" cy="341630"/>
          </a:xfrm>
          <a:prstGeom prst="rect">
            <a:avLst/>
          </a:prstGeom>
          <a:noFill/>
        </p:spPr>
        <p:txBody>
          <a:bodyPr wrap="none" lIns="0" tIns="0" rIns="0" bIns="0" rtlCol="0" anchor="t"/>
          <a:lstStyle/>
          <a:p>
            <a:pPr algn="l">
              <a:lnSpc>
                <a:spcPts val="30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主要讲述了西班牙婚礼的传统习俗与现代变化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B_6_BD.141_1#df29b6455?vop=1&amp;pid=d90112e86&amp;color=0,0,0&amp;vtp=1&amp;bbb=1"/>
          <p:cNvSpPr/>
          <p:nvPr/>
        </p:nvSpPr>
        <p:spPr>
          <a:xfrm>
            <a:off x="832104" y="4150359"/>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5" name="QB_6_AN.142_1#df29b6455.blank?vop=1&amp;pid=d90112e86&amp;color=0,0,0&amp;vpa=69&amp;vtp=1"/>
          <p:cNvSpPr/>
          <p:nvPr/>
        </p:nvSpPr>
        <p:spPr>
          <a:xfrm>
            <a:off x="1053560" y="4105845"/>
            <a:ext cx="3190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6" name="QB_6_AS.143_1#df29b6455?vop=1&amp;pid=d90112e86&amp;color=0,0,0&amp;vtp=1&amp;bbb=1&amp;hb=1"/>
          <p:cNvSpPr/>
          <p:nvPr/>
        </p:nvSpPr>
        <p:spPr>
          <a:xfrm>
            <a:off x="832104" y="4537137"/>
            <a:ext cx="10533888" cy="15163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celebrate.”可知，这里描述了西班牙婚礼的一个特点，即很多人会聚在一起庆祝。</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因此，你会注意到传统的婚礼上人山人海）描述了很多人聚在一起庆祝的结果，Thus表示因果关系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，承</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接上文</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 calcmode="lin" valueType="num">
                                      <p:cBhvr additive="base">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 calcmode="lin" valueType="num">
                                      <p:cBhvr additive="base">
                                        <p:cTn id="3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 calcmode="lin" valueType="num">
                                      <p:cBhvr additive="base">
                                        <p:cTn id="4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4_1#579c7c51a?vop=1&amp;pid=d90112e86&amp;color=0,0,0&amp;vtp=1&amp;bt=1&amp;bbb=1"/>
          <p:cNvSpPr/>
          <p:nvPr/>
        </p:nvSpPr>
        <p:spPr>
          <a:xfrm>
            <a:off x="832104" y="1078992"/>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45_1#579c7c51a.blank?vop=1&amp;pid=d90112e86&amp;color=0,0,0&amp;vpa=70&amp;vtp=1"/>
          <p:cNvSpPr/>
          <p:nvPr/>
        </p:nvSpPr>
        <p:spPr>
          <a:xfrm>
            <a:off x="1040860" y="1038034"/>
            <a:ext cx="3317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6_AS.146_1#579c7c51a?vop=1&amp;pid=d90112e86&amp;color=0,0,0&amp;vtp=1&amp;bbb=1&amp;hb=1"/>
          <p:cNvSpPr/>
          <p:nvPr/>
        </p:nvSpPr>
        <p:spPr>
          <a:xfrm>
            <a:off x="832104" y="1440751"/>
            <a:ext cx="10533888" cy="6843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根据设空处下文可知，设空处需要一个能够引出下文关于硬币的描述的句子。A项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（硬币与大多数西班牙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婚礼密切相关</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）引出下文，其中的Coins为原词复现。</a:t>
            </a:r>
            <a:endParaRPr lang="en-US" altLang="zh-CN" dirty="0"/>
          </a:p>
        </p:txBody>
      </p:sp>
      <p:sp>
        <p:nvSpPr>
          <p:cNvPr id="5" name="QB_6_BD.147_1#7fb5df835?vop=1&amp;pid=d90112e86&amp;color=0,0,0&amp;vtp=1&amp;bbb=1"/>
          <p:cNvSpPr/>
          <p:nvPr/>
        </p:nvSpPr>
        <p:spPr>
          <a:xfrm>
            <a:off x="832104" y="2169286"/>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148_1#7fb5df835.blank?vop=1&amp;pid=d90112e86&amp;color=0,0,0&amp;vpa=71&amp;vtp=1"/>
          <p:cNvSpPr/>
          <p:nvPr/>
        </p:nvSpPr>
        <p:spPr>
          <a:xfrm>
            <a:off x="1053560" y="2128328"/>
            <a:ext cx="3190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B_6_AS.149_1#7fb5df835?vop=1&amp;pid=d90112e86&amp;color=0,0,0&amp;vtp=1&amp;bbb=1&amp;hb=1"/>
          <p:cNvSpPr/>
          <p:nvPr/>
        </p:nvSpPr>
        <p:spPr>
          <a:xfrm>
            <a:off x="832104" y="2526664"/>
            <a:ext cx="10533888" cy="142113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bridesmaids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groomsmen.When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ceremony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altar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groom.”可知，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这里描述了西班牙传统婚礼上只有新娘和新郎的情况。</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项（而这种情况让他们能够更私密地享受这幸福的时刻）承接了上文关于只有新娘和新郎的描述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8" name="QB_6_BD.150_1#9ec914cff?vop=1&amp;pid=d90112e86&amp;color=0,0,0&amp;vtp=1&amp;bbb=1"/>
          <p:cNvSpPr/>
          <p:nvPr/>
        </p:nvSpPr>
        <p:spPr>
          <a:xfrm>
            <a:off x="832104" y="3982527"/>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6_AN.151_1#9ec914cff.blank?vop=1&amp;pid=d90112e86&amp;color=0,0,0&amp;vpa=72&amp;vtp=1"/>
          <p:cNvSpPr/>
          <p:nvPr/>
        </p:nvSpPr>
        <p:spPr>
          <a:xfrm>
            <a:off x="1040860" y="3941569"/>
            <a:ext cx="3317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10" name="QB_6_AS.152_1#9ec914cff?vop=1&amp;pid=d90112e86&amp;color=0,0,0&amp;vtp=1&amp;bbb=1&amp;hb=1"/>
          <p:cNvSpPr/>
          <p:nvPr/>
        </p:nvSpPr>
        <p:spPr>
          <a:xfrm>
            <a:off x="832104" y="4339906"/>
            <a:ext cx="10533888" cy="178943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bridesmaids和“At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reception,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.”以及下文“Bridesmaids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，西班牙婚礼</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最初没有伴娘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，后来逐渐有了伴娘的加入。G项（然而，由于好莱坞的影响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，如今的婚礼已经经历了一些</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变化</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）与上文形成转折，引出下文关于伴娘加入婚礼的变化，符合语境。</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2" end="2"/>
                                            </p:txEl>
                                          </p:spTgt>
                                        </p:tgtEl>
                                        <p:attrNameLst>
                                          <p:attrName>style.visibility</p:attrName>
                                        </p:attrNameLst>
                                      </p:cBhvr>
                                      <p:to>
                                        <p:strVal val="visible"/>
                                      </p:to>
                                    </p:set>
                                    <p:anim calcmode="lin" valueType="num">
                                      <p:cBhvr additive="base">
                                        <p:cTn id="5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2" end="2"/>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3" end="3"/>
                                            </p:txEl>
                                          </p:spTgt>
                                        </p:tgtEl>
                                        <p:attrNameLst>
                                          <p:attrName>style.visibility</p:attrName>
                                        </p:attrNameLst>
                                      </p:cBhvr>
                                      <p:to>
                                        <p:strVal val="visible"/>
                                      </p:to>
                                    </p:set>
                                    <p:anim calcmode="lin" valueType="num">
                                      <p:cBhvr additive="base">
                                        <p:cTn id="5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2" end="2"/>
                                            </p:txEl>
                                          </p:spTgt>
                                        </p:tgtEl>
                                        <p:attrNameLst>
                                          <p:attrName>style.visibility</p:attrName>
                                        </p:attrNameLst>
                                      </p:cBhvr>
                                      <p:to>
                                        <p:strVal val="visible"/>
                                      </p:to>
                                    </p:set>
                                    <p:anim calcmode="lin" valueType="num">
                                      <p:cBhvr additive="base">
                                        <p:cTn id="8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3" end="3"/>
                                            </p:txEl>
                                          </p:spTgt>
                                        </p:tgtEl>
                                        <p:attrNameLst>
                                          <p:attrName>style.visibility</p:attrName>
                                        </p:attrNameLst>
                                      </p:cBhvr>
                                      <p:to>
                                        <p:strVal val="visible"/>
                                      </p:to>
                                    </p:set>
                                    <p:anim calcmode="lin" valueType="num">
                                      <p:cBhvr additive="base">
                                        <p:cTn id="89"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3" end="3"/>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4" end="4"/>
                                            </p:txEl>
                                          </p:spTgt>
                                        </p:tgtEl>
                                        <p:attrNameLst>
                                          <p:attrName>style.visibility</p:attrName>
                                        </p:attrNameLst>
                                      </p:cBhvr>
                                      <p:to>
                                        <p:strVal val="visible"/>
                                      </p:to>
                                    </p:set>
                                    <p:anim calcmode="lin" valueType="num">
                                      <p:cBhvr additive="base">
                                        <p:cTn id="93"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3_1#b47a47bb9?vop=1&amp;pid=d90112e86&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54_1#b47a47bb9.blank?vop=1&amp;pid=d90112e86&amp;color=0,0,0&amp;vpa=73&amp;vtp=1"/>
          <p:cNvSpPr/>
          <p:nvPr/>
        </p:nvSpPr>
        <p:spPr>
          <a:xfrm>
            <a:off x="1053560" y="1037082"/>
            <a:ext cx="306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4" name="QB_6_AS.155_1#b47a47bb9?vop=1&amp;pid=d90112e86&amp;color=0,0,0&amp;vtp=1&amp;bbb=1&amp;hb=1"/>
          <p:cNvSpPr/>
          <p:nvPr/>
        </p:nvSpPr>
        <p:spPr>
          <a:xfrm>
            <a:off x="832104" y="1490980"/>
            <a:ext cx="10533888" cy="16116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preferred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envelopes.”可知，这里描述了客人们以信封装现金的方式赠送礼物。E项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（一些夫妇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还会将银行账户号码随邀请函一起分发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）补充了关于赠送礼物方式的另一种形式，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即直接转账到银行账户，</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P_5_BD#568cdd7f2?pid=65cf224c0&amp;color=0,0,0&amp;vtp=1&amp;bbb=1"/>
          <p:cNvSpPr/>
          <p:nvPr/>
        </p:nvSpPr>
        <p:spPr>
          <a:xfrm>
            <a:off x="832104" y="3293110"/>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经典上分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endParaRPr lang="en-US" altLang="zh-CN" sz="1800" dirty="0"/>
          </a:p>
          <a:p>
            <a:pPr>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不要努力去做一个成功的人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而应该努力去做一个有价值的人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阿尔伯特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爱因斯坦</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7360d559?pid=deae9c7d5&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5_BD.156_1#e6be577cb?vop=1&amp;pid=e7360d559&amp;color=0,0,0&amp;vtp=1&amp;bbb=1&amp;hb=1"/>
          <p:cNvSpPr/>
          <p:nvPr/>
        </p:nvSpPr>
        <p:spPr>
          <a:xfrm>
            <a:off x="832104" y="1422400"/>
            <a:ext cx="10533888" cy="36995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主题：平安夜“惊喜派对” | 词数：约267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广东广州</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月考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Antony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Christmas.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regret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Christmas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fantasy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Claus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Christmas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（病房）.</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6_2#e6be577cb?vop=1&amp;pid=e7360d559&amp;color=0,0,0&amp;mp=1&amp;vtp=1&amp;bt=1&amp;bbb=1&amp;hb=1"/>
          <p:cNvSpPr/>
          <p:nvPr/>
        </p:nvSpPr>
        <p:spPr>
          <a:xfrm>
            <a:off x="832104" y="1078992"/>
            <a:ext cx="10533888" cy="32893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colleagues,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Christmas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artworks,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Christmas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positivity.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
        <p:nvSpPr>
          <p:cNvPr id="3" name="QM_5_EX.157_1#e6be577cb?vop=1&amp;pid=e7360d559&amp;color=0,0,0&amp;vtp=1&amp;bbb=1&amp;hb=1"/>
          <p:cNvSpPr/>
          <p:nvPr/>
        </p:nvSpPr>
        <p:spPr>
          <a:xfrm>
            <a:off x="832104" y="4382770"/>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安东尼小时候没有收到过圣诞老人的礼物</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因此很长一段时间都不喜欢圣</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诞老人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他现在在儿童医院工作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在平安夜组织了一个</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惊喜派对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并化身为圣诞老人给病房的孩子们带</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来惊喜</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_1#9474e2274?vop=1&amp;pid=95779212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（absolute）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endParaRPr lang="en-US" altLang="zh-CN" sz="1800" dirty="0"/>
          </a:p>
        </p:txBody>
      </p:sp>
      <p:sp>
        <p:nvSpPr>
          <p:cNvPr id="3" name="QB_6_AN.5_1#9474e2274.blank?vop=1&amp;pid=95779212f&amp;color=0,0,0&amp;vpa=2&amp;vtp=1&amp;bbb=1"/>
          <p:cNvSpPr/>
          <p:nvPr/>
        </p:nvSpPr>
        <p:spPr>
          <a:xfrm>
            <a:off x="5425472" y="1024382"/>
            <a:ext cx="1106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absolutely</a:t>
            </a:r>
            <a:endParaRPr lang="en-US" altLang="zh-CN" dirty="0"/>
          </a:p>
        </p:txBody>
      </p:sp>
      <p:sp>
        <p:nvSpPr>
          <p:cNvPr id="4" name="QB_6_AS.6_1#9474e2274?vop=1&amp;pid=95779212f&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句意为：说实话，参加音乐会对我来说绝对是愉快的。此处应填副词absolutely，作状语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，修饰形容词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enjoyable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。故填absolutely。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8_1#2e4e7d635.choices?vop=1&amp;pid=e6be577cb&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endParaRPr lang="en-US" altLang="zh-CN" sz="1800" dirty="0"/>
          </a:p>
        </p:txBody>
      </p:sp>
      <p:sp>
        <p:nvSpPr>
          <p:cNvPr id="3" name="QC_6_AN.159_1#2e4e7d635.bracket?vop=1&amp;pid=e6be577cb&amp;color=0,0,0&amp;vpa=74&amp;vtp=1"/>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60_1#2e4e7d635?vop=1&amp;pid=e6be577cb&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句意为：当他还是个孩子的时候，他的父母没钱给家里买礼物。根据上文“Antony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Christmas.”可知，安东尼从小没有收到过圣诞礼物，他的父母买不起礼物。apply意为“申请”；</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“买得起”；accept意为“接受”；discover意为“发现”。故选B项。</a:t>
            </a:r>
            <a:endParaRPr lang="en-US" altLang="zh-CN" dirty="0"/>
          </a:p>
        </p:txBody>
      </p:sp>
      <p:sp>
        <p:nvSpPr>
          <p:cNvPr id="5" name="QC_6_BD.161_1#6bd1483fb.choices?vop=1&amp;pid=e6be577cb&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disliked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disappointed</a:t>
            </a:r>
            <a:endParaRPr lang="en-US" altLang="zh-CN" sz="1800" dirty="0"/>
          </a:p>
        </p:txBody>
      </p:sp>
      <p:sp>
        <p:nvSpPr>
          <p:cNvPr id="6" name="QC_6_AN.162_1#6bd1483fb.bracket?vop=1&amp;pid=e6be577cb&amp;color=0,0,0&amp;vpa=75&amp;vtp=1"/>
          <p:cNvSpPr/>
          <p:nvPr/>
        </p:nvSpPr>
        <p:spPr>
          <a:xfrm>
            <a:off x="1244060"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163_1#6bd1483fb?vop=1&amp;pid=e6be577cb&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句意为：他承认在很长一段时间里他都不喜欢圣诞老人。根据下文that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可知，安东尼认为圣诞老人将他忘记了，所以他不喜欢圣诞老人。dislike意为“不喜欢”；trust意为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“信</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”；observe意为“观察”；disappoint意为“使失望”。故选A项。</a:t>
            </a:r>
            <a:endParaRPr lang="en-US" altLang="zh-CN" dirty="0"/>
          </a:p>
        </p:txBody>
      </p:sp>
      <p:sp>
        <p:nvSpPr>
          <p:cNvPr id="8" name="QC_6_BD.164_1#d15bc9367.choices?vop=1&amp;pid=e6be577cb&amp;color=0,0,0&amp;vtp=1&amp;bbb=1"/>
          <p:cNvSpPr/>
          <p:nvPr/>
        </p:nvSpPr>
        <p:spPr>
          <a:xfrm>
            <a:off x="832104" y="439045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unfair</a:t>
            </a:r>
            <a:endParaRPr lang="en-US" altLang="zh-CN" sz="1800" dirty="0"/>
          </a:p>
        </p:txBody>
      </p:sp>
      <p:sp>
        <p:nvSpPr>
          <p:cNvPr id="9" name="QC_6_AN.165_1#d15bc9367.bracket?vop=1&amp;pid=e6be577cb&amp;color=0,0,0&amp;vpa=76&amp;vtp=1"/>
          <p:cNvSpPr/>
          <p:nvPr/>
        </p:nvSpPr>
        <p:spPr>
          <a:xfrm>
            <a:off x="1244060" y="438664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10" name="QC_6_AS.166_1#d15bc9367?vop=1&amp;pid=e6be577cb&amp;color=0,0,0&amp;vtp=1&amp;bbb=1&amp;hb=1"/>
          <p:cNvSpPr/>
          <p:nvPr/>
        </p:nvSpPr>
        <p:spPr>
          <a:xfrm>
            <a:off x="832104" y="481076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句意为：他想，这个有魔力的人总是忘记他，这是不公平的。根据that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可知，他认为圣诞老人总是忘记他，这是不公平的。interesting意为“有趣的”；natural意为“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自然的”；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unclear</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意为“不清楚的”；unfair意为“不公平的”。故选D项。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2" end="2"/>
                                            </p:txEl>
                                          </p:spTgt>
                                        </p:tgtEl>
                                        <p:attrNameLst>
                                          <p:attrName>style.visibility</p:attrName>
                                        </p:attrNameLst>
                                      </p:cBhvr>
                                      <p:to>
                                        <p:strVal val="visible"/>
                                      </p:to>
                                    </p:set>
                                    <p:anim calcmode="lin" valueType="num">
                                      <p:cBhvr additive="base">
                                        <p:cTn id="8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7_1#611c3e763.choices?vop=1&amp;pid=e6be577cb&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immediately</a:t>
            </a:r>
            <a:endParaRPr lang="en-US" altLang="zh-CN" sz="1800" dirty="0"/>
          </a:p>
        </p:txBody>
      </p:sp>
      <p:sp>
        <p:nvSpPr>
          <p:cNvPr id="3" name="QC_6_AN.168_1#611c3e763.bracket?vop=1&amp;pid=e6be577cb&amp;color=0,0,0&amp;vpa=77&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69_1#611c3e763?vop=1&amp;pid=e6be577cb&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句意为：他完全摆脱了童年时对圣诞节的遗憾。根据上文“Now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hospital.”及下文He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holiday可知，安东尼长大了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，也经常和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孩子们谈论这个节日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。由此可推知，他应是已经完全摆脱了小时候对圣诞节的遗憾。suddenly意为“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突然”；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hardly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意为“几乎不”；totally意为“完全地”；immediately意为“立即”。故选C项。</a:t>
            </a:r>
            <a:endParaRPr lang="en-US" altLang="zh-CN" dirty="0"/>
          </a:p>
        </p:txBody>
      </p:sp>
      <p:sp>
        <p:nvSpPr>
          <p:cNvPr id="5" name="QC_6_BD.170_1#69350c788.choices?vop=1&amp;pid=e6be577cb&amp;color=0,0,0&amp;vtp=1&amp;bbb=1"/>
          <p:cNvSpPr/>
          <p:nvPr/>
        </p:nvSpPr>
        <p:spPr>
          <a:xfrm>
            <a:off x="832104" y="313696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destroy</a:t>
            </a:r>
            <a:endParaRPr lang="en-US" altLang="zh-CN" sz="1800" dirty="0"/>
          </a:p>
        </p:txBody>
      </p:sp>
      <p:sp>
        <p:nvSpPr>
          <p:cNvPr id="6" name="QC_6_AN.171_1#69350c788.bracket?vop=1&amp;pid=e6be577cb&amp;color=0,0,0&amp;vpa=78&amp;vtp=1"/>
          <p:cNvSpPr/>
          <p:nvPr/>
        </p:nvSpPr>
        <p:spPr>
          <a:xfrm>
            <a:off x="1244060" y="31331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7" name="QC_6_AS.172_1#69350c788?vop=1&amp;pid=e6be577cb&amp;color=0,0,0&amp;vtp=1&amp;bbb=1&amp;hb=1"/>
          <p:cNvSpPr/>
          <p:nvPr/>
        </p:nvSpPr>
        <p:spPr>
          <a:xfrm>
            <a:off x="832104" y="355727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句意为：他经常和孩子们谈论这个节日，尽量不破坏他们对圣诞老人的幻想。根据上文tries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to和下文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fantasy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Claus及“Antony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Christmas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，此处指他尽量不破坏孩子们对圣诞老人的幻想。attract意为“吸引”；mention意为“提及”；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增加”；destroy意为“破坏”。故选D项。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anim calcmode="lin" valueType="num">
                                      <p:cBhvr additive="base">
                                        <p:cTn id="6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3_1#47f42df31.choices?vop=1&amp;pid=e6be577cb&amp;color=0,0,0&amp;mp=1&amp;vtp=1&amp;bt=1&amp;bbb=1"/>
          <p:cNvSpPr/>
          <p:nvPr/>
        </p:nvSpPr>
        <p:spPr>
          <a:xfrm>
            <a:off x="832104" y="1078992"/>
            <a:ext cx="10533888" cy="322580"/>
          </a:xfrm>
          <a:prstGeom prst="rect">
            <a:avLst/>
          </a:prstGeom>
          <a:noFill/>
        </p:spPr>
        <p:txBody>
          <a:bodyPr wrap="none" lIns="0" tIns="0" rIns="0" bIns="0" rtlCol="0" anchor="t"/>
          <a:lstStyle/>
          <a:p>
            <a:pPr>
              <a:lnSpc>
                <a:spcPts val="28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upset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curious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confused</a:t>
            </a:r>
            <a:endParaRPr lang="en-US" altLang="zh-CN" sz="1800" dirty="0"/>
          </a:p>
        </p:txBody>
      </p:sp>
      <p:sp>
        <p:nvSpPr>
          <p:cNvPr id="3" name="QC_6_AN.174_1#47f42df31.bracket?vop=1&amp;pid=e6be577cb&amp;color=0,0,0&amp;mp=1&amp;vpa=79&amp;vtp=1"/>
          <p:cNvSpPr/>
          <p:nvPr/>
        </p:nvSpPr>
        <p:spPr>
          <a:xfrm>
            <a:off x="1244060" y="1076134"/>
            <a:ext cx="3190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75_1#47f42df31?vop=1&amp;pid=e6be577cb&amp;color=0,0,0&amp;vtp=1&amp;bbb=1&amp;hb=1"/>
          <p:cNvSpPr/>
          <p:nvPr/>
        </p:nvSpPr>
        <p:spPr>
          <a:xfrm>
            <a:off x="832104" y="1440751"/>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句意为：随着今年圣诞节的临近，医院的小患者突然增多，他们中的大多数看起来很沮丧。根据上文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Christmas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year可知，随着圣诞节的临近，小患者们知道自己要在医院过圣诞节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，自然是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不高兴的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。excited意为“激动的”；upset意为“不高兴的；沮丧的”；curious意为“好奇的”；confused意为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惑的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
        <p:nvSpPr>
          <p:cNvPr id="5" name="QC_6_BD.176_1#0d3a0b022.choices?vop=1&amp;pid=e6be577cb&amp;color=0,0,0&amp;vtp=1&amp;bbb=1"/>
          <p:cNvSpPr/>
          <p:nvPr/>
        </p:nvSpPr>
        <p:spPr>
          <a:xfrm>
            <a:off x="832104" y="2896615"/>
            <a:ext cx="10533888" cy="322580"/>
          </a:xfrm>
          <a:prstGeom prst="rect">
            <a:avLst/>
          </a:prstGeom>
          <a:noFill/>
        </p:spPr>
        <p:txBody>
          <a:bodyPr wrap="none" lIns="0" tIns="0" rIns="0" bIns="0" rtlCol="0" anchor="t"/>
          <a:lstStyle/>
          <a:p>
            <a:pPr>
              <a:lnSpc>
                <a:spcPts val="28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expectations</a:t>
            </a:r>
            <a:endParaRPr lang="en-US" altLang="zh-CN" sz="1800" dirty="0"/>
          </a:p>
        </p:txBody>
      </p:sp>
      <p:sp>
        <p:nvSpPr>
          <p:cNvPr id="6" name="QC_6_AN.177_1#0d3a0b022.bracket?vop=1&amp;pid=e6be577cb&amp;color=0,0,0&amp;vpa=80&amp;vtp=1"/>
          <p:cNvSpPr/>
          <p:nvPr/>
        </p:nvSpPr>
        <p:spPr>
          <a:xfrm>
            <a:off x="1244060" y="2893757"/>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7" name="QC_6_AS.178_1#0d3a0b022?vop=1&amp;pid=e6be577cb&amp;color=0,0,0&amp;vtp=1&amp;bbb=1&amp;hb=1"/>
          <p:cNvSpPr/>
          <p:nvPr/>
        </p:nvSpPr>
        <p:spPr>
          <a:xfrm>
            <a:off x="832104" y="3253993"/>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句意为：看着孩子们躺在床上，安东尼知道没有期待地过节是什么感觉。根据上文“As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Christmas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____.”可知，孩子们要在医院过圣诞节，所以是没有期待的。task意为“任务”；problem意为“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问题”；</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意为“错误”；expectation意为“期待”。故选D项。</a:t>
            </a:r>
            <a:endParaRPr lang="en-US" altLang="zh-CN" dirty="0"/>
          </a:p>
        </p:txBody>
      </p:sp>
      <p:sp>
        <p:nvSpPr>
          <p:cNvPr id="8" name="QC_6_BD.179_1#2a93f8072.choices?vop=1&amp;pid=e6be577cb&amp;color=0,0,0&amp;vtp=1&amp;bbb=1"/>
          <p:cNvSpPr/>
          <p:nvPr/>
        </p:nvSpPr>
        <p:spPr>
          <a:xfrm>
            <a:off x="832104" y="4709857"/>
            <a:ext cx="10533888" cy="322580"/>
          </a:xfrm>
          <a:prstGeom prst="rect">
            <a:avLst/>
          </a:prstGeom>
          <a:noFill/>
        </p:spPr>
        <p:txBody>
          <a:bodyPr wrap="none" lIns="0" tIns="0" rIns="0" bIns="0" rtlCol="0" anchor="t"/>
          <a:lstStyle/>
          <a:p>
            <a:pPr>
              <a:lnSpc>
                <a:spcPts val="28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advertised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avoided</a:t>
            </a:r>
            <a:endParaRPr lang="en-US" altLang="zh-CN" sz="1800" dirty="0"/>
          </a:p>
        </p:txBody>
      </p:sp>
      <p:sp>
        <p:nvSpPr>
          <p:cNvPr id="9" name="QC_6_AN.180_1#2a93f8072.bracket?vop=1&amp;pid=e6be577cb&amp;color=0,0,0&amp;vpa=81&amp;vtp=1"/>
          <p:cNvSpPr/>
          <p:nvPr/>
        </p:nvSpPr>
        <p:spPr>
          <a:xfrm>
            <a:off x="1244060" y="4706999"/>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C_6_AS.181_1#2a93f8072?vop=1&amp;pid=e6be577cb&amp;color=0,0,0&amp;vtp=1&amp;bbb=1&amp;hb=1"/>
          <p:cNvSpPr/>
          <p:nvPr/>
        </p:nvSpPr>
        <p:spPr>
          <a:xfrm>
            <a:off x="832104" y="5067235"/>
            <a:ext cx="10533888" cy="1049655"/>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句意为：它以五彩缤纷的装饰、音乐和游戏为特色，把病房变成一个令人愉快的场所</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games”可知，这是“惊喜派对”的特色。feature意为“以</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为特色”；</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意为“记录”；advertise意为“（为</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）做广告”；avoid意为“避免”。故选A项。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anim calcmode="lin" valueType="num">
                                      <p:cBhvr additive="base">
                                        <p:cTn id="6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9">
                                            <p:bg/>
                                          </p:spTgt>
                                        </p:tgtEl>
                                        <p:attrNameLst>
                                          <p:attrName>style.visibility</p:attrName>
                                        </p:attrNameLst>
                                      </p:cBhvr>
                                      <p:to>
                                        <p:strVal val="visible"/>
                                      </p:to>
                                    </p:set>
                                    <p:anim calcmode="lin" valueType="num">
                                      <p:cBhvr additive="base">
                                        <p:cTn id="7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2" dur="500" fill="hold"/>
                                        <p:tgtEl>
                                          <p:spTgt spid="9">
                                            <p:bg/>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9">
                                            <p:txEl>
                                              <p:pRg st="0" end="0"/>
                                            </p:txEl>
                                          </p:spTgt>
                                        </p:tgtEl>
                                        <p:attrNameLst>
                                          <p:attrName>style.visibility</p:attrName>
                                        </p:attrNameLst>
                                      </p:cBhvr>
                                      <p:to>
                                        <p:strVal val="visible"/>
                                      </p:to>
                                    </p:set>
                                    <p:anim calcmode="lin" valueType="num">
                                      <p:cBhvr additive="base">
                                        <p:cTn id="7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0">
                                            <p:bg/>
                                          </p:spTgt>
                                        </p:tgtEl>
                                        <p:attrNameLst>
                                          <p:attrName>style.visibility</p:attrName>
                                        </p:attrNameLst>
                                      </p:cBhvr>
                                      <p:to>
                                        <p:strVal val="visible"/>
                                      </p:to>
                                    </p:set>
                                    <p:anim calcmode="lin" valueType="num">
                                      <p:cBhvr additive="base">
                                        <p:cTn id="8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bg/>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0" end="0"/>
                                            </p:txEl>
                                          </p:spTgt>
                                        </p:tgtEl>
                                        <p:attrNameLst>
                                          <p:attrName>style.visibility</p:attrName>
                                        </p:attrNameLst>
                                      </p:cBhvr>
                                      <p:to>
                                        <p:strVal val="visible"/>
                                      </p:to>
                                    </p:set>
                                    <p:anim calcmode="lin" valueType="num">
                                      <p:cBhvr additive="base">
                                        <p:cTn id="8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1" end="1"/>
                                            </p:txEl>
                                          </p:spTgt>
                                        </p:tgtEl>
                                        <p:attrNameLst>
                                          <p:attrName>style.visibility</p:attrName>
                                        </p:attrNameLst>
                                      </p:cBhvr>
                                      <p:to>
                                        <p:strVal val="visible"/>
                                      </p:to>
                                    </p:set>
                                    <p:anim calcmode="lin" valueType="num">
                                      <p:cBhvr additive="base">
                                        <p:cTn id="8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2" end="2"/>
                                            </p:txEl>
                                          </p:spTgt>
                                        </p:tgtEl>
                                        <p:attrNameLst>
                                          <p:attrName>style.visibility</p:attrName>
                                        </p:attrNameLst>
                                      </p:cBhvr>
                                      <p:to>
                                        <p:strVal val="visible"/>
                                      </p:to>
                                    </p:set>
                                    <p:anim calcmode="lin" valueType="num">
                                      <p:cBhvr additive="base">
                                        <p:cTn id="9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2_1#5b789f4cd.choices?vop=1&amp;pid=e6be577cb&amp;color=0,0,0&amp;vtp=1&amp;bt=1&amp;bbb=1"/>
          <p:cNvSpPr/>
          <p:nvPr/>
        </p:nvSpPr>
        <p:spPr>
          <a:xfrm>
            <a:off x="832104" y="1078992"/>
            <a:ext cx="10533888" cy="322580"/>
          </a:xfrm>
          <a:prstGeom prst="rect">
            <a:avLst/>
          </a:prstGeom>
          <a:noFill/>
        </p:spPr>
        <p:txBody>
          <a:bodyPr wrap="none" lIns="0" tIns="0" rIns="0" bIns="0" rtlCol="0" anchor="t"/>
          <a:lstStyle/>
          <a:p>
            <a:pPr>
              <a:lnSpc>
                <a:spcPts val="28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cheerful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adventurous</a:t>
            </a:r>
            <a:endParaRPr lang="en-US" altLang="zh-CN" sz="1800" dirty="0"/>
          </a:p>
        </p:txBody>
      </p:sp>
      <p:sp>
        <p:nvSpPr>
          <p:cNvPr id="3" name="QC_6_AN.183_1#5b789f4cd.bracket?vop=1&amp;pid=e6be577cb&amp;color=0,0,0&amp;vpa=82&amp;vtp=1"/>
          <p:cNvSpPr/>
          <p:nvPr/>
        </p:nvSpPr>
        <p:spPr>
          <a:xfrm>
            <a:off x="1244060" y="1076134"/>
            <a:ext cx="3190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84_1#5b789f4cd?vop=1&amp;pid=e6be577cb&amp;color=0,0,0&amp;vtp=1&amp;bbb=1&amp;hb=1"/>
          <p:cNvSpPr/>
          <p:nvPr/>
        </p:nvSpPr>
        <p:spPr>
          <a:xfrm>
            <a:off x="832104" y="1440751"/>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games”可知，有了装饰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、音乐和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游戏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，病房会变得欢乐。quiet意为“安静的”；cheerful意为“令人愉快的”；public意为“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公众的”；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adventurous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意为“有冒险精神的”。故选B项。</a:t>
            </a:r>
            <a:endParaRPr lang="en-US" altLang="zh-CN" dirty="0"/>
          </a:p>
        </p:txBody>
      </p:sp>
      <p:sp>
        <p:nvSpPr>
          <p:cNvPr id="5" name="QC_6_BD.185_1#0078c37fb.choices?vop=1&amp;pid=e6be577cb&amp;color=0,0,0&amp;vtp=1&amp;bbb=1"/>
          <p:cNvSpPr/>
          <p:nvPr/>
        </p:nvSpPr>
        <p:spPr>
          <a:xfrm>
            <a:off x="832104" y="2541015"/>
            <a:ext cx="10533888" cy="322580"/>
          </a:xfrm>
          <a:prstGeom prst="rect">
            <a:avLst/>
          </a:prstGeom>
          <a:noFill/>
        </p:spPr>
        <p:txBody>
          <a:bodyPr wrap="none" lIns="0" tIns="0" rIns="0" bIns="0" rtlCol="0" anchor="t"/>
          <a:lstStyle/>
          <a:p>
            <a:pPr>
              <a:lnSpc>
                <a:spcPts val="28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inventions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hobbies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donations</a:t>
            </a:r>
            <a:endParaRPr lang="en-US" altLang="zh-CN" sz="1800" dirty="0"/>
          </a:p>
        </p:txBody>
      </p:sp>
      <p:sp>
        <p:nvSpPr>
          <p:cNvPr id="6" name="QC_6_AN.186_1#0078c37fb.bracket?vop=1&amp;pid=e6be577cb&amp;color=0,0,0&amp;vpa=83&amp;vtp=1"/>
          <p:cNvSpPr/>
          <p:nvPr/>
        </p:nvSpPr>
        <p:spPr>
          <a:xfrm>
            <a:off x="1358360" y="2538157"/>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C_6_AS.187_1#0078c37fb?vop=1&amp;pid=e6be577cb&amp;color=0,0,0&amp;vtp=1&amp;bbb=1&amp;hb=1"/>
          <p:cNvSpPr/>
          <p:nvPr/>
        </p:nvSpPr>
        <p:spPr>
          <a:xfrm>
            <a:off x="832104" y="2898393"/>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句意为：安东尼甚至装扮成圣诞老人给每个孩子一个礼物，基于他们的爱好，</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礼物从画册到艺术品不等。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artworks，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their”可知，安东尼根据孩子们的个人爱好来分发礼物。study意为“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研究”；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invention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意为“发明”；hobby意为“爱好”；donation意为“捐赠物”。故选C项。</a:t>
            </a:r>
            <a:endParaRPr lang="en-US" altLang="zh-CN" dirty="0"/>
          </a:p>
        </p:txBody>
      </p:sp>
      <p:sp>
        <p:nvSpPr>
          <p:cNvPr id="8" name="QC_6_BD.188_1#221262f43.choices?vop=1&amp;pid=e6be577cb&amp;color=0,0,0&amp;vtp=1&amp;bbb=1"/>
          <p:cNvSpPr/>
          <p:nvPr/>
        </p:nvSpPr>
        <p:spPr>
          <a:xfrm>
            <a:off x="832104" y="4354257"/>
            <a:ext cx="10533888" cy="322580"/>
          </a:xfrm>
          <a:prstGeom prst="rect">
            <a:avLst/>
          </a:prstGeom>
          <a:noFill/>
        </p:spPr>
        <p:txBody>
          <a:bodyPr wrap="none" lIns="0" tIns="0" rIns="0" bIns="0" rtlCol="0" anchor="t"/>
          <a:lstStyle/>
          <a:p>
            <a:pPr>
              <a:lnSpc>
                <a:spcPts val="28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forgotten</a:t>
            </a:r>
            <a:endParaRPr lang="en-US" altLang="zh-CN" sz="1800" dirty="0"/>
          </a:p>
        </p:txBody>
      </p:sp>
      <p:sp>
        <p:nvSpPr>
          <p:cNvPr id="9" name="QC_6_AN.189_1#221262f43.bracket?vop=1&amp;pid=e6be577cb&amp;color=0,0,0&amp;vpa=84&amp;vtp=1"/>
          <p:cNvSpPr/>
          <p:nvPr/>
        </p:nvSpPr>
        <p:spPr>
          <a:xfrm>
            <a:off x="1349851" y="4351399"/>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C_6_AS.190_1#221262f43?vop=1&amp;pid=e6be577cb&amp;color=0,0,0&amp;vtp=1&amp;bbb=1&amp;hb=1"/>
          <p:cNvSpPr/>
          <p:nvPr/>
        </p:nvSpPr>
        <p:spPr>
          <a:xfrm>
            <a:off x="832104" y="4711635"/>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句意为：这个意想不到的安排让孩子们的脸上露出了微笑，也受到了一些孩子的父母的赞赏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，这些意外的安排让孩子们很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高兴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，也受到了孩子父母的赞赏。admire意为“赞赏”；advise意为“建议”；judge意为“评价”；forget意为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“忘</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3" end="3"/>
                                            </p:txEl>
                                          </p:spTgt>
                                        </p:tgtEl>
                                        <p:attrNameLst>
                                          <p:attrName>style.visibility</p:attrName>
                                        </p:attrNameLst>
                                      </p:cBhvr>
                                      <p:to>
                                        <p:strVal val="visible"/>
                                      </p:to>
                                    </p:set>
                                    <p:anim calcmode="lin" valueType="num">
                                      <p:cBhvr additive="base">
                                        <p:cTn id="6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2" end="2"/>
                                            </p:txEl>
                                          </p:spTgt>
                                        </p:tgtEl>
                                        <p:attrNameLst>
                                          <p:attrName>style.visibility</p:attrName>
                                        </p:attrNameLst>
                                      </p:cBhvr>
                                      <p:to>
                                        <p:strVal val="visible"/>
                                      </p:to>
                                    </p:set>
                                    <p:anim calcmode="lin" valueType="num">
                                      <p:cBhvr additive="base">
                                        <p:cTn id="8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3" end="3"/>
                                            </p:txEl>
                                          </p:spTgt>
                                        </p:tgtEl>
                                        <p:attrNameLst>
                                          <p:attrName>style.visibility</p:attrName>
                                        </p:attrNameLst>
                                      </p:cBhvr>
                                      <p:to>
                                        <p:strVal val="visible"/>
                                      </p:to>
                                    </p:set>
                                    <p:anim calcmode="lin" valueType="num">
                                      <p:cBhvr additive="base">
                                        <p:cTn id="93"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1_1#9da1bb38a.choices?vop=1&amp;pid=e6be577cb&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belonging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endParaRPr lang="en-US" altLang="zh-CN" sz="1800" dirty="0"/>
          </a:p>
        </p:txBody>
      </p:sp>
      <p:sp>
        <p:nvSpPr>
          <p:cNvPr id="3" name="QC_6_AN.192_1#9da1bb38a.bracket?vop=1&amp;pid=e6be577cb&amp;color=0,0,0&amp;vpa=85&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93_1#9da1bb38a?vop=1&amp;pid=e6be577cb&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句意为：派对结束时，安东尼（心中）充满了一种他以前从未体验过的成就感。根据上文“The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，派对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很成功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，安东尼有一种从未体验过的成就感。peace意为“和平”；direction意为“方向”；belonging意为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“适</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”；achievement意为“成就”。故选D项。</a:t>
            </a:r>
            <a:endParaRPr lang="en-US" altLang="zh-CN" dirty="0"/>
          </a:p>
        </p:txBody>
      </p:sp>
      <p:sp>
        <p:nvSpPr>
          <p:cNvPr id="5" name="QC_6_BD.194_1#e81dbf8b1.choices?vop=1&amp;pid=e6be577cb&amp;color=0,0,0&amp;vtp=1&amp;bbb=1"/>
          <p:cNvSpPr/>
          <p:nvPr/>
        </p:nvSpPr>
        <p:spPr>
          <a:xfrm>
            <a:off x="832104" y="313696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exercises</a:t>
            </a:r>
            <a:endParaRPr lang="en-US" altLang="zh-CN" sz="1800" dirty="0"/>
          </a:p>
        </p:txBody>
      </p:sp>
      <p:sp>
        <p:nvSpPr>
          <p:cNvPr id="6" name="QC_6_AN.195_1#e81dbf8b1.bracket?vop=1&amp;pid=e6be577cb&amp;color=0,0,0&amp;vpa=86&amp;vtp=1"/>
          <p:cNvSpPr/>
          <p:nvPr/>
        </p:nvSpPr>
        <p:spPr>
          <a:xfrm>
            <a:off x="1358360" y="31331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C_6_AS.196_1#e81dbf8b1?vop=1&amp;pid=e6be577cb&amp;color=0,0,0&amp;vtp=1&amp;bbb=1&amp;hb=1"/>
          <p:cNvSpPr/>
          <p:nvPr/>
        </p:nvSpPr>
        <p:spPr>
          <a:xfrm>
            <a:off x="832104" y="35572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句意为：他很高兴给孩子们的生活带来了惊喜。根据上文The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faces可知，这个安排是孩子们没有预料到的，所以是惊喜。message意为“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消息”；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意为“秘密”；surprise意为“惊喜”；exercise意为“练习”。故选C项。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7_1#4daeef6da.choices?vop=1&amp;pid=e6be577cb&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a:t>
            </a:r>
            <a:endParaRPr lang="en-US" altLang="zh-CN" sz="1800" dirty="0"/>
          </a:p>
        </p:txBody>
      </p:sp>
      <p:sp>
        <p:nvSpPr>
          <p:cNvPr id="3" name="QC_6_AN.198_1#4daeef6da.bracket?vop=1&amp;pid=e6be577cb&amp;color=0,0,0&amp;vpa=87&amp;vtp=1"/>
          <p:cNvSpPr/>
          <p:nvPr/>
        </p:nvSpPr>
        <p:spPr>
          <a:xfrm>
            <a:off x="1358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99_1#4daeef6da?vop=1&amp;pid=e6be577cb&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句意为：这段经历使他更加重视这个节日。根据下文“He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Christmas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positivity.”可知，在这个节日中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，安东尼给了孩子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们关怀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，让孩子们变得开心，他自己也有成就感，所以他十分重视这个节日。admit意为“承认”；</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“重视”；doubt意为“怀疑”；ignore意为“忽视”。故选B项。</a:t>
            </a:r>
            <a:endParaRPr lang="en-US" altLang="zh-CN" dirty="0"/>
          </a:p>
        </p:txBody>
      </p:sp>
      <p:sp>
        <p:nvSpPr>
          <p:cNvPr id="5" name="QC_6_BD.200_1#cfe0f9812.choices?vop=1&amp;pid=e6be577cb&amp;color=0,0,0&amp;vtp=1&amp;bbb=1"/>
          <p:cNvSpPr/>
          <p:nvPr/>
        </p:nvSpPr>
        <p:spPr>
          <a:xfrm>
            <a:off x="832104" y="313696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wisdom</a:t>
            </a:r>
            <a:endParaRPr lang="en-US" altLang="zh-CN" sz="1800" dirty="0"/>
          </a:p>
        </p:txBody>
      </p:sp>
      <p:sp>
        <p:nvSpPr>
          <p:cNvPr id="6" name="QC_6_AN.201_1#cfe0f9812.bracket?vop=1&amp;pid=e6be577cb&amp;color=0,0,0&amp;vpa=88&amp;vtp=1"/>
          <p:cNvSpPr/>
          <p:nvPr/>
        </p:nvSpPr>
        <p:spPr>
          <a:xfrm>
            <a:off x="1358360" y="31331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202_1#cfe0f9812?vop=1&amp;pid=e6be577cb&amp;color=0,0,0&amp;vtp=1&amp;bbb=1&amp;hb=1"/>
          <p:cNvSpPr/>
          <p:nvPr/>
        </p:nvSpPr>
        <p:spPr>
          <a:xfrm>
            <a:off x="832104" y="35572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句意为：他意识到圣诞节的意义不仅仅是交换礼物，而在于传播关怀和正能量。根据下文的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positivity并结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合上文语境可知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，安东尼给了孩子们关怀，让孩子们变得开心，所以礼物不是最重要的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，重要的是传播关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怀和正能量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。care意为“关怀”；luck意为“幸运”；honesty意为“诚实”；wisdom意为“智慧”。故选A项。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ef133392f?vop=1&amp;pid=95779212f&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satisfaction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endParaRPr lang="en-US" altLang="zh-CN" dirty="0"/>
          </a:p>
        </p:txBody>
      </p:sp>
      <p:sp>
        <p:nvSpPr>
          <p:cNvPr id="3" name="QB_6_AN.8_1#ef133392f.blank?vop=1&amp;pid=95779212f&amp;color=0,0,0&amp;vpa=3&amp;vtp=1&amp;bbb=1"/>
          <p:cNvSpPr/>
          <p:nvPr/>
        </p:nvSpPr>
        <p:spPr>
          <a:xfrm>
            <a:off x="3860260" y="1035812"/>
            <a:ext cx="928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pleasure</a:t>
            </a:r>
            <a:endParaRPr lang="en-US" altLang="zh-CN" dirty="0"/>
          </a:p>
        </p:txBody>
      </p:sp>
      <p:sp>
        <p:nvSpPr>
          <p:cNvPr id="4" name="QB_6_AS.9_1#ef133392f?vop=1&amp;pid=95779212f&amp;color=0,0,0&amp;vtp=1&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句意为：享受是当你做或体验你喜欢的事情时所拥有的愉悦感和满足感。分析句子结构可知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satisfaction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并列作of的宾语，应用名词形式。please的名词形式为pleasure。故填pleasure。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fb3573fb0?vop=1&amp;pid=95779212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吉林长春</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2025 </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开学考</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endParaRPr lang="en-US" altLang="zh-CN" sz="1800" dirty="0"/>
          </a:p>
        </p:txBody>
      </p:sp>
      <p:sp>
        <p:nvSpPr>
          <p:cNvPr id="3" name="QB_6_AN.11_1#fb3573fb0.blank?vop=1&amp;pid=95779212f&amp;color=0,0,0&amp;vpa=4&amp;vtp=1&amp;bbb=1"/>
          <p:cNvSpPr/>
          <p:nvPr/>
        </p:nvSpPr>
        <p:spPr>
          <a:xfrm>
            <a:off x="8602567" y="1024382"/>
            <a:ext cx="915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graceful</a:t>
            </a:r>
            <a:endParaRPr lang="en-US" altLang="zh-CN" dirty="0"/>
          </a:p>
        </p:txBody>
      </p:sp>
      <p:sp>
        <p:nvSpPr>
          <p:cNvPr id="4" name="QB_6_AS.12_1#fb3573fb0?vop=1&amp;pid=95779212f&amp;color=0,0,0&amp;vtp=1&amp;bbb=1&amp;hb=1"/>
          <p:cNvSpPr/>
          <p:nvPr/>
        </p:nvSpPr>
        <p:spPr>
          <a:xfrm>
            <a:off x="832104" y="1906270"/>
            <a:ext cx="10533888" cy="7734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句意为：在这里接待一位如此优雅的客人，我们感到非常自豪和荣幸。设空处作定语修饰名词guest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用形容词形式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82a2fcd8b?vop=1&amp;pid=95779212f&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January,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（horror）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burnt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14_1#82a2fcd8b.blank?vop=1&amp;pid=95779212f&amp;color=0,0,0&amp;vpa=5&amp;vtp=1&amp;bbb=1"/>
          <p:cNvSpPr/>
          <p:nvPr/>
        </p:nvSpPr>
        <p:spPr>
          <a:xfrm>
            <a:off x="5315807" y="1048512"/>
            <a:ext cx="890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horrible</a:t>
            </a:r>
            <a:endParaRPr lang="en-US" altLang="zh-CN" dirty="0"/>
          </a:p>
        </p:txBody>
      </p:sp>
      <p:sp>
        <p:nvSpPr>
          <p:cNvPr id="4" name="QB_6_AS.15_1#82a2fcd8b?vop=1&amp;pid=95779212f&amp;color=0,0,0&amp;vtp=1&amp;bbb=1&amp;hb=1"/>
          <p:cNvSpPr/>
          <p:nvPr/>
        </p:nvSpPr>
        <p:spPr>
          <a:xfrm>
            <a:off x="832104" y="190519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句意为：去年一月，威尔逊先生遭遇了一场可怕的校园火灾，他的皮肤被严重烧伤。</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空前有不定冠词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a修饰，空后为名词短语campus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fire，因此设空处应填形容词，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horror的形容词形式为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horrible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。故填horrible。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7d948a6c0?vop=1&amp;pid=95779212f&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河北石家庄二中</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2025 </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期中</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board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17_1#7d948a6c0.blank?vop=1&amp;pid=95779212f&amp;color=0,0,0&amp;vpa=6&amp;vtp=1&amp;bbb=1"/>
          <p:cNvSpPr/>
          <p:nvPr/>
        </p:nvSpPr>
        <p:spPr>
          <a:xfrm>
            <a:off x="7121620" y="1078992"/>
            <a:ext cx="1449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representative</a:t>
            </a:r>
            <a:endParaRPr lang="en-US" altLang="zh-CN" dirty="0"/>
          </a:p>
        </p:txBody>
      </p:sp>
      <p:sp>
        <p:nvSpPr>
          <p:cNvPr id="4" name="QB_6_AS.18_1#7d948a6c0?vop=1&amp;pid=95779212f&amp;color=0,0,0&amp;vtp=1&amp;bbb=1&amp;hb=1"/>
          <p:cNvSpPr/>
          <p:nvPr/>
        </p:nvSpPr>
        <p:spPr>
          <a:xfrm>
            <a:off x="832104" y="190519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句意为：她被选为学生代表，在学校董事会会议上发表意见。设空处作宾语，应用名词形式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representative，</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representative意为“学生代表”。故填representative。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6c042a09a?vop=1&amp;pid=95779212f&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Transmission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（输电线路）</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endParaRPr lang="en-US" altLang="zh-CN" dirty="0"/>
          </a:p>
        </p:txBody>
      </p:sp>
      <p:sp>
        <p:nvSpPr>
          <p:cNvPr id="3" name="QB_6_AN.20_1#6c042a09a.blank?vop=1&amp;pid=95779212f&amp;color=0,0,0&amp;vpa=7&amp;vtp=1&amp;bbb=1"/>
          <p:cNvSpPr/>
          <p:nvPr/>
        </p:nvSpPr>
        <p:spPr>
          <a:xfrm>
            <a:off x="10049795" y="1035812"/>
            <a:ext cx="915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regional</a:t>
            </a:r>
            <a:endParaRPr lang="en-US" altLang="zh-CN" dirty="0"/>
          </a:p>
        </p:txBody>
      </p:sp>
      <p:sp>
        <p:nvSpPr>
          <p:cNvPr id="4" name="QB_6_AS.21_1#6c042a09a?vop=1&amp;pid=95779212f&amp;color=0,0,0&amp;vtp=1&amp;bbb=1&amp;hb=1"/>
          <p:cNvSpPr/>
          <p:nvPr/>
        </p:nvSpPr>
        <p:spPr>
          <a:xfrm>
            <a:off x="832104" y="190817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句意为：由于距离遥远和地区气候条件，输电线路很容易发生故障。分析句子结构可知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，空后为名词短语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conditions，因此设空处应用形容词作定语，region的形容词形式为regional。故填regional。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19308</Words>
  <Application>WPS 演示</Application>
  <PresentationFormat>宽屏</PresentationFormat>
  <Paragraphs>646</Paragraphs>
  <Slides>45</Slides>
  <Notes>45</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45</vt:i4>
      </vt:variant>
    </vt:vector>
  </HeadingPairs>
  <TitlesOfParts>
    <vt:vector size="60" baseType="lpstr">
      <vt:lpstr>Arial</vt:lpstr>
      <vt:lpstr>宋体</vt:lpstr>
      <vt:lpstr>Wingdings</vt:lpstr>
      <vt:lpstr>黑体</vt:lpstr>
      <vt:lpstr>黑体</vt:lpstr>
      <vt:lpstr>微软雅黑</vt:lpstr>
      <vt:lpstr>微软雅黑</vt:lpstr>
      <vt:lpstr>宋体</vt:lpstr>
      <vt:lpstr>Times New Roman</vt:lpstr>
      <vt:lpstr>Times New Roman</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3</cp:revision>
  <dcterms:created xsi:type="dcterms:W3CDTF">2025-10-24T09:57:00Z</dcterms:created>
  <dcterms:modified xsi:type="dcterms:W3CDTF">2025-10-28T06:00:26Z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0ABAD5BC94D4498299B5897A7676BC58_12</vt:lpwstr>
  </property>
  <property fmtid="{D5CDD505-2E9C-101B-9397-08002B2CF9AE}" pid="3" name="KSOProductBuildVer">
    <vt:lpwstr>2052-12.1.0.22529</vt:lpwstr>
  </property>
</Properties>
</file>